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Lst>
  <p:sldSz cx="14400213" cy="111601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97"/>
    <a:srgbClr val="C5FF43"/>
    <a:srgbClr val="A24D00"/>
    <a:srgbClr val="FF00FF"/>
    <a:srgbClr val="C835D3"/>
    <a:srgbClr val="3C75F4"/>
    <a:srgbClr val="1F5FFF"/>
    <a:srgbClr val="FF7E09"/>
    <a:srgbClr val="ED619A"/>
    <a:srgbClr val="CD04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47" autoAdjust="0"/>
    <p:restoredTop sz="94660"/>
  </p:normalViewPr>
  <p:slideViewPr>
    <p:cSldViewPr snapToGrid="0">
      <p:cViewPr>
        <p:scale>
          <a:sx n="66" d="100"/>
          <a:sy n="66" d="100"/>
        </p:scale>
        <p:origin x="518" y="-6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080016" y="1826438"/>
            <a:ext cx="12240181" cy="3885377"/>
          </a:xfrm>
        </p:spPr>
        <p:txBody>
          <a:bodyPr anchor="b"/>
          <a:lstStyle>
            <a:lvl1pPr algn="ctr">
              <a:defRPr sz="9449"/>
            </a:lvl1pPr>
          </a:lstStyle>
          <a:p>
            <a:r>
              <a:rPr lang="ja-JP" altLang="en-US"/>
              <a:t>マスター タイトルの書式設定</a:t>
            </a:r>
            <a:endParaRPr lang="en-US" dirty="0"/>
          </a:p>
        </p:txBody>
      </p:sp>
      <p:sp>
        <p:nvSpPr>
          <p:cNvPr id="3" name="Subtitle 2"/>
          <p:cNvSpPr>
            <a:spLocks noGrp="1"/>
          </p:cNvSpPr>
          <p:nvPr>
            <p:ph type="subTitle" idx="1"/>
          </p:nvPr>
        </p:nvSpPr>
        <p:spPr>
          <a:xfrm>
            <a:off x="1800027" y="5861650"/>
            <a:ext cx="10800160" cy="2694446"/>
          </a:xfrm>
        </p:spPr>
        <p:txBody>
          <a:bodyPr/>
          <a:lstStyle>
            <a:lvl1pPr marL="0" indent="0" algn="ctr">
              <a:buNone/>
              <a:defRPr sz="3780"/>
            </a:lvl1pPr>
            <a:lvl2pPr marL="719999" indent="0" algn="ctr">
              <a:buNone/>
              <a:defRPr sz="3150"/>
            </a:lvl2pPr>
            <a:lvl3pPr marL="1439997" indent="0" algn="ctr">
              <a:buNone/>
              <a:defRPr sz="2835"/>
            </a:lvl3pPr>
            <a:lvl4pPr marL="2159996" indent="0" algn="ctr">
              <a:buNone/>
              <a:defRPr sz="2520"/>
            </a:lvl4pPr>
            <a:lvl5pPr marL="2879994" indent="0" algn="ctr">
              <a:buNone/>
              <a:defRPr sz="2520"/>
            </a:lvl5pPr>
            <a:lvl6pPr marL="3599993" indent="0" algn="ctr">
              <a:buNone/>
              <a:defRPr sz="2520"/>
            </a:lvl6pPr>
            <a:lvl7pPr marL="4319991" indent="0" algn="ctr">
              <a:buNone/>
              <a:defRPr sz="2520"/>
            </a:lvl7pPr>
            <a:lvl8pPr marL="5039990" indent="0" algn="ctr">
              <a:buNone/>
              <a:defRPr sz="2520"/>
            </a:lvl8pPr>
            <a:lvl9pPr marL="5759988" indent="0" algn="ctr">
              <a:buNone/>
              <a:defRPr sz="252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266421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1634972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3" y="594173"/>
            <a:ext cx="3105046" cy="945769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90015" y="594173"/>
            <a:ext cx="9135135" cy="945769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957753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281316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82515" y="2782285"/>
            <a:ext cx="12420184" cy="4642301"/>
          </a:xfrm>
        </p:spPr>
        <p:txBody>
          <a:bodyPr anchor="b"/>
          <a:lstStyle>
            <a:lvl1pPr>
              <a:defRPr sz="9449"/>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82515" y="7468503"/>
            <a:ext cx="12420184" cy="2441277"/>
          </a:xfrm>
        </p:spPr>
        <p:txBody>
          <a:bodyPr/>
          <a:lstStyle>
            <a:lvl1pPr marL="0" indent="0">
              <a:buNone/>
              <a:defRPr sz="3780">
                <a:solidFill>
                  <a:schemeClr val="tx1"/>
                </a:solidFill>
              </a:defRPr>
            </a:lvl1pPr>
            <a:lvl2pPr marL="719999" indent="0">
              <a:buNone/>
              <a:defRPr sz="3150">
                <a:solidFill>
                  <a:schemeClr val="tx1">
                    <a:tint val="75000"/>
                  </a:schemeClr>
                </a:solidFill>
              </a:defRPr>
            </a:lvl2pPr>
            <a:lvl3pPr marL="1439997" indent="0">
              <a:buNone/>
              <a:defRPr sz="2835">
                <a:solidFill>
                  <a:schemeClr val="tx1">
                    <a:tint val="75000"/>
                  </a:schemeClr>
                </a:solidFill>
              </a:defRPr>
            </a:lvl3pPr>
            <a:lvl4pPr marL="2159996" indent="0">
              <a:buNone/>
              <a:defRPr sz="2520">
                <a:solidFill>
                  <a:schemeClr val="tx1">
                    <a:tint val="75000"/>
                  </a:schemeClr>
                </a:solidFill>
              </a:defRPr>
            </a:lvl4pPr>
            <a:lvl5pPr marL="2879994" indent="0">
              <a:buNone/>
              <a:defRPr sz="2520">
                <a:solidFill>
                  <a:schemeClr val="tx1">
                    <a:tint val="75000"/>
                  </a:schemeClr>
                </a:solidFill>
              </a:defRPr>
            </a:lvl5pPr>
            <a:lvl6pPr marL="3599993" indent="0">
              <a:buNone/>
              <a:defRPr sz="2520">
                <a:solidFill>
                  <a:schemeClr val="tx1">
                    <a:tint val="75000"/>
                  </a:schemeClr>
                </a:solidFill>
              </a:defRPr>
            </a:lvl6pPr>
            <a:lvl7pPr marL="4319991" indent="0">
              <a:buNone/>
              <a:defRPr sz="2520">
                <a:solidFill>
                  <a:schemeClr val="tx1">
                    <a:tint val="75000"/>
                  </a:schemeClr>
                </a:solidFill>
              </a:defRPr>
            </a:lvl7pPr>
            <a:lvl8pPr marL="5039990" indent="0">
              <a:buNone/>
              <a:defRPr sz="2520">
                <a:solidFill>
                  <a:schemeClr val="tx1">
                    <a:tint val="75000"/>
                  </a:schemeClr>
                </a:solidFill>
              </a:defRPr>
            </a:lvl8pPr>
            <a:lvl9pPr marL="5759988" indent="0">
              <a:buNone/>
              <a:defRPr sz="252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134052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90014" y="2970867"/>
            <a:ext cx="6120091" cy="708099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290108" y="2970867"/>
            <a:ext cx="6120091" cy="708099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3518101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91890" y="594176"/>
            <a:ext cx="12420184" cy="215710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91892" y="2735782"/>
            <a:ext cx="6091964" cy="1340764"/>
          </a:xfrm>
        </p:spPr>
        <p:txBody>
          <a:bodyPr anchor="b"/>
          <a:lstStyle>
            <a:lvl1pPr marL="0" indent="0">
              <a:buNone/>
              <a:defRPr sz="3780" b="1"/>
            </a:lvl1pPr>
            <a:lvl2pPr marL="719999" indent="0">
              <a:buNone/>
              <a:defRPr sz="3150" b="1"/>
            </a:lvl2pPr>
            <a:lvl3pPr marL="1439997" indent="0">
              <a:buNone/>
              <a:defRPr sz="2835" b="1"/>
            </a:lvl3pPr>
            <a:lvl4pPr marL="2159996" indent="0">
              <a:buNone/>
              <a:defRPr sz="2520" b="1"/>
            </a:lvl4pPr>
            <a:lvl5pPr marL="2879994" indent="0">
              <a:buNone/>
              <a:defRPr sz="2520" b="1"/>
            </a:lvl5pPr>
            <a:lvl6pPr marL="3599993" indent="0">
              <a:buNone/>
              <a:defRPr sz="2520" b="1"/>
            </a:lvl6pPr>
            <a:lvl7pPr marL="4319991" indent="0">
              <a:buNone/>
              <a:defRPr sz="2520" b="1"/>
            </a:lvl7pPr>
            <a:lvl8pPr marL="5039990" indent="0">
              <a:buNone/>
              <a:defRPr sz="2520" b="1"/>
            </a:lvl8pPr>
            <a:lvl9pPr marL="5759988" indent="0">
              <a:buNone/>
              <a:defRPr sz="2520" b="1"/>
            </a:lvl9pPr>
          </a:lstStyle>
          <a:p>
            <a:pPr lvl="0"/>
            <a:r>
              <a:rPr lang="ja-JP" altLang="en-US"/>
              <a:t>マスター テキストの書式設定</a:t>
            </a:r>
          </a:p>
        </p:txBody>
      </p:sp>
      <p:sp>
        <p:nvSpPr>
          <p:cNvPr id="4" name="Content Placeholder 3"/>
          <p:cNvSpPr>
            <a:spLocks noGrp="1"/>
          </p:cNvSpPr>
          <p:nvPr>
            <p:ph sz="half" idx="2"/>
          </p:nvPr>
        </p:nvSpPr>
        <p:spPr>
          <a:xfrm>
            <a:off x="991892" y="4076545"/>
            <a:ext cx="6091964" cy="59959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290109" y="2735782"/>
            <a:ext cx="6121966" cy="1340764"/>
          </a:xfrm>
        </p:spPr>
        <p:txBody>
          <a:bodyPr anchor="b"/>
          <a:lstStyle>
            <a:lvl1pPr marL="0" indent="0">
              <a:buNone/>
              <a:defRPr sz="3780" b="1"/>
            </a:lvl1pPr>
            <a:lvl2pPr marL="719999" indent="0">
              <a:buNone/>
              <a:defRPr sz="3150" b="1"/>
            </a:lvl2pPr>
            <a:lvl3pPr marL="1439997" indent="0">
              <a:buNone/>
              <a:defRPr sz="2835" b="1"/>
            </a:lvl3pPr>
            <a:lvl4pPr marL="2159996" indent="0">
              <a:buNone/>
              <a:defRPr sz="2520" b="1"/>
            </a:lvl4pPr>
            <a:lvl5pPr marL="2879994" indent="0">
              <a:buNone/>
              <a:defRPr sz="2520" b="1"/>
            </a:lvl5pPr>
            <a:lvl6pPr marL="3599993" indent="0">
              <a:buNone/>
              <a:defRPr sz="2520" b="1"/>
            </a:lvl6pPr>
            <a:lvl7pPr marL="4319991" indent="0">
              <a:buNone/>
              <a:defRPr sz="2520" b="1"/>
            </a:lvl7pPr>
            <a:lvl8pPr marL="5039990" indent="0">
              <a:buNone/>
              <a:defRPr sz="2520" b="1"/>
            </a:lvl8pPr>
            <a:lvl9pPr marL="5759988" indent="0">
              <a:buNone/>
              <a:defRPr sz="2520" b="1"/>
            </a:lvl9pPr>
          </a:lstStyle>
          <a:p>
            <a:pPr lvl="0"/>
            <a:r>
              <a:rPr lang="ja-JP" altLang="en-US"/>
              <a:t>マスター テキストの書式設定</a:t>
            </a:r>
          </a:p>
        </p:txBody>
      </p:sp>
      <p:sp>
        <p:nvSpPr>
          <p:cNvPr id="6" name="Content Placeholder 5"/>
          <p:cNvSpPr>
            <a:spLocks noGrp="1"/>
          </p:cNvSpPr>
          <p:nvPr>
            <p:ph sz="quarter" idx="4"/>
          </p:nvPr>
        </p:nvSpPr>
        <p:spPr>
          <a:xfrm>
            <a:off x="7290109" y="4076545"/>
            <a:ext cx="6121966" cy="599598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126083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193284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416170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91890" y="744008"/>
            <a:ext cx="4644444" cy="2604029"/>
          </a:xfrm>
        </p:spPr>
        <p:txBody>
          <a:bodyPr anchor="b"/>
          <a:lstStyle>
            <a:lvl1pPr>
              <a:defRPr sz="5039"/>
            </a:lvl1pPr>
          </a:lstStyle>
          <a:p>
            <a:r>
              <a:rPr lang="ja-JP" altLang="en-US"/>
              <a:t>マスター タイトルの書式設定</a:t>
            </a:r>
            <a:endParaRPr lang="en-US" dirty="0"/>
          </a:p>
        </p:txBody>
      </p:sp>
      <p:sp>
        <p:nvSpPr>
          <p:cNvPr id="3" name="Content Placeholder 2"/>
          <p:cNvSpPr>
            <a:spLocks noGrp="1"/>
          </p:cNvSpPr>
          <p:nvPr>
            <p:ph idx="1"/>
          </p:nvPr>
        </p:nvSpPr>
        <p:spPr>
          <a:xfrm>
            <a:off x="6121966" y="1606854"/>
            <a:ext cx="7290108" cy="7930922"/>
          </a:xfrm>
        </p:spPr>
        <p:txBody>
          <a:bodyPr/>
          <a:lstStyle>
            <a:lvl1pPr>
              <a:defRPr sz="5039"/>
            </a:lvl1pPr>
            <a:lvl2pPr>
              <a:defRPr sz="4409"/>
            </a:lvl2pPr>
            <a:lvl3pPr>
              <a:defRPr sz="3780"/>
            </a:lvl3pPr>
            <a:lvl4pPr>
              <a:defRPr sz="3150"/>
            </a:lvl4pPr>
            <a:lvl5pPr>
              <a:defRPr sz="3150"/>
            </a:lvl5pPr>
            <a:lvl6pPr>
              <a:defRPr sz="3150"/>
            </a:lvl6pPr>
            <a:lvl7pPr>
              <a:defRPr sz="3150"/>
            </a:lvl7pPr>
            <a:lvl8pPr>
              <a:defRPr sz="3150"/>
            </a:lvl8pPr>
            <a:lvl9pPr>
              <a:defRPr sz="315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91890" y="3348037"/>
            <a:ext cx="4644444" cy="6202654"/>
          </a:xfrm>
        </p:spPr>
        <p:txBody>
          <a:bodyPr/>
          <a:lstStyle>
            <a:lvl1pPr marL="0" indent="0">
              <a:buNone/>
              <a:defRPr sz="2520"/>
            </a:lvl1pPr>
            <a:lvl2pPr marL="719999" indent="0">
              <a:buNone/>
              <a:defRPr sz="2205"/>
            </a:lvl2pPr>
            <a:lvl3pPr marL="1439997" indent="0">
              <a:buNone/>
              <a:defRPr sz="1890"/>
            </a:lvl3pPr>
            <a:lvl4pPr marL="2159996" indent="0">
              <a:buNone/>
              <a:defRPr sz="1575"/>
            </a:lvl4pPr>
            <a:lvl5pPr marL="2879994" indent="0">
              <a:buNone/>
              <a:defRPr sz="1575"/>
            </a:lvl5pPr>
            <a:lvl6pPr marL="3599993" indent="0">
              <a:buNone/>
              <a:defRPr sz="1575"/>
            </a:lvl6pPr>
            <a:lvl7pPr marL="4319991" indent="0">
              <a:buNone/>
              <a:defRPr sz="1575"/>
            </a:lvl7pPr>
            <a:lvl8pPr marL="5039990" indent="0">
              <a:buNone/>
              <a:defRPr sz="1575"/>
            </a:lvl8pPr>
            <a:lvl9pPr marL="5759988" indent="0">
              <a:buNone/>
              <a:defRPr sz="15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255783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91890" y="744008"/>
            <a:ext cx="4644444" cy="2604029"/>
          </a:xfrm>
        </p:spPr>
        <p:txBody>
          <a:bodyPr anchor="b"/>
          <a:lstStyle>
            <a:lvl1pPr>
              <a:defRPr sz="503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21966" y="1606854"/>
            <a:ext cx="7290108" cy="7930922"/>
          </a:xfrm>
        </p:spPr>
        <p:txBody>
          <a:bodyPr anchor="t"/>
          <a:lstStyle>
            <a:lvl1pPr marL="0" indent="0">
              <a:buNone/>
              <a:defRPr sz="5039"/>
            </a:lvl1pPr>
            <a:lvl2pPr marL="719999" indent="0">
              <a:buNone/>
              <a:defRPr sz="4409"/>
            </a:lvl2pPr>
            <a:lvl3pPr marL="1439997" indent="0">
              <a:buNone/>
              <a:defRPr sz="3780"/>
            </a:lvl3pPr>
            <a:lvl4pPr marL="2159996" indent="0">
              <a:buNone/>
              <a:defRPr sz="3150"/>
            </a:lvl4pPr>
            <a:lvl5pPr marL="2879994" indent="0">
              <a:buNone/>
              <a:defRPr sz="3150"/>
            </a:lvl5pPr>
            <a:lvl6pPr marL="3599993" indent="0">
              <a:buNone/>
              <a:defRPr sz="3150"/>
            </a:lvl6pPr>
            <a:lvl7pPr marL="4319991" indent="0">
              <a:buNone/>
              <a:defRPr sz="3150"/>
            </a:lvl7pPr>
            <a:lvl8pPr marL="5039990" indent="0">
              <a:buNone/>
              <a:defRPr sz="3150"/>
            </a:lvl8pPr>
            <a:lvl9pPr marL="5759988" indent="0">
              <a:buNone/>
              <a:defRPr sz="315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91890" y="3348037"/>
            <a:ext cx="4644444" cy="6202654"/>
          </a:xfrm>
        </p:spPr>
        <p:txBody>
          <a:bodyPr/>
          <a:lstStyle>
            <a:lvl1pPr marL="0" indent="0">
              <a:buNone/>
              <a:defRPr sz="2520"/>
            </a:lvl1pPr>
            <a:lvl2pPr marL="719999" indent="0">
              <a:buNone/>
              <a:defRPr sz="2205"/>
            </a:lvl2pPr>
            <a:lvl3pPr marL="1439997" indent="0">
              <a:buNone/>
              <a:defRPr sz="1890"/>
            </a:lvl3pPr>
            <a:lvl4pPr marL="2159996" indent="0">
              <a:buNone/>
              <a:defRPr sz="1575"/>
            </a:lvl4pPr>
            <a:lvl5pPr marL="2879994" indent="0">
              <a:buNone/>
              <a:defRPr sz="1575"/>
            </a:lvl5pPr>
            <a:lvl6pPr marL="3599993" indent="0">
              <a:buNone/>
              <a:defRPr sz="1575"/>
            </a:lvl6pPr>
            <a:lvl7pPr marL="4319991" indent="0">
              <a:buNone/>
              <a:defRPr sz="1575"/>
            </a:lvl7pPr>
            <a:lvl8pPr marL="5039990" indent="0">
              <a:buNone/>
              <a:defRPr sz="1575"/>
            </a:lvl8pPr>
            <a:lvl9pPr marL="5759988" indent="0">
              <a:buNone/>
              <a:defRPr sz="15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FA285C-7649-4E19-A0C5-7E69C1BA3B99}" type="datetimeFigureOut">
              <a:rPr kumimoji="1" lang="ja-JP" altLang="en-US" smtClean="0"/>
              <a:t>2020/3/24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34272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594176"/>
            <a:ext cx="12420184" cy="215710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90015" y="2970867"/>
            <a:ext cx="12420184" cy="708099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90015" y="10343785"/>
            <a:ext cx="3240048" cy="594173"/>
          </a:xfrm>
          <a:prstGeom prst="rect">
            <a:avLst/>
          </a:prstGeom>
        </p:spPr>
        <p:txBody>
          <a:bodyPr vert="horz" lIns="91440" tIns="45720" rIns="91440" bIns="45720" rtlCol="0" anchor="ctr"/>
          <a:lstStyle>
            <a:lvl1pPr algn="l">
              <a:defRPr sz="1890">
                <a:solidFill>
                  <a:schemeClr val="tx1">
                    <a:tint val="75000"/>
                  </a:schemeClr>
                </a:solidFill>
              </a:defRPr>
            </a:lvl1pPr>
          </a:lstStyle>
          <a:p>
            <a:fld id="{D2FA285C-7649-4E19-A0C5-7E69C1BA3B99}" type="datetimeFigureOut">
              <a:rPr kumimoji="1" lang="ja-JP" altLang="en-US" smtClean="0"/>
              <a:t>2020/3/24</a:t>
            </a:fld>
            <a:endParaRPr kumimoji="1" lang="ja-JP" altLang="en-US"/>
          </a:p>
        </p:txBody>
      </p:sp>
      <p:sp>
        <p:nvSpPr>
          <p:cNvPr id="5" name="Footer Placeholder 4"/>
          <p:cNvSpPr>
            <a:spLocks noGrp="1"/>
          </p:cNvSpPr>
          <p:nvPr>
            <p:ph type="ftr" sz="quarter" idx="3"/>
          </p:nvPr>
        </p:nvSpPr>
        <p:spPr>
          <a:xfrm>
            <a:off x="4770071" y="10343785"/>
            <a:ext cx="4860072" cy="594173"/>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170150" y="10343785"/>
            <a:ext cx="3240048" cy="594173"/>
          </a:xfrm>
          <a:prstGeom prst="rect">
            <a:avLst/>
          </a:prstGeom>
        </p:spPr>
        <p:txBody>
          <a:bodyPr vert="horz" lIns="91440" tIns="45720" rIns="91440" bIns="45720" rtlCol="0" anchor="ctr"/>
          <a:lstStyle>
            <a:lvl1pPr algn="r">
              <a:defRPr sz="1890">
                <a:solidFill>
                  <a:schemeClr val="tx1">
                    <a:tint val="75000"/>
                  </a:schemeClr>
                </a:solidFill>
              </a:defRPr>
            </a:lvl1pPr>
          </a:lstStyle>
          <a:p>
            <a:fld id="{22AC6FCE-D056-41DE-96D9-8E7BB79EB90F}" type="slidenum">
              <a:rPr kumimoji="1" lang="ja-JP" altLang="en-US" smtClean="0"/>
              <a:t>‹#›</a:t>
            </a:fld>
            <a:endParaRPr kumimoji="1" lang="ja-JP" altLang="en-US"/>
          </a:p>
        </p:txBody>
      </p:sp>
    </p:spTree>
    <p:extLst>
      <p:ext uri="{BB962C8B-B14F-4D97-AF65-F5344CB8AC3E}">
        <p14:creationId xmlns:p14="http://schemas.microsoft.com/office/powerpoint/2010/main" val="33315326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439997" rtl="0" eaLnBrk="1" latinLnBrk="0" hangingPunct="1">
        <a:lnSpc>
          <a:spcPct val="90000"/>
        </a:lnSpc>
        <a:spcBef>
          <a:spcPct val="0"/>
        </a:spcBef>
        <a:buNone/>
        <a:defRPr kumimoji="1" sz="6929" kern="1200">
          <a:solidFill>
            <a:schemeClr val="tx1"/>
          </a:solidFill>
          <a:latin typeface="+mj-lt"/>
          <a:ea typeface="+mj-ea"/>
          <a:cs typeface="+mj-cs"/>
        </a:defRPr>
      </a:lvl1pPr>
    </p:titleStyle>
    <p:bodyStyle>
      <a:lvl1pPr marL="359999" indent="-359999" algn="l" defTabSz="1439997" rtl="0" eaLnBrk="1" latinLnBrk="0" hangingPunct="1">
        <a:lnSpc>
          <a:spcPct val="90000"/>
        </a:lnSpc>
        <a:spcBef>
          <a:spcPts val="1575"/>
        </a:spcBef>
        <a:buFont typeface="Arial" panose="020B0604020202020204" pitchFamily="34" charset="0"/>
        <a:buChar char="•"/>
        <a:defRPr kumimoji="1" sz="4409" kern="1200">
          <a:solidFill>
            <a:schemeClr val="tx1"/>
          </a:solidFill>
          <a:latin typeface="+mn-lt"/>
          <a:ea typeface="+mn-ea"/>
          <a:cs typeface="+mn-cs"/>
        </a:defRPr>
      </a:lvl1pPr>
      <a:lvl2pPr marL="1079998" indent="-359999" algn="l" defTabSz="1439997" rtl="0" eaLnBrk="1" latinLnBrk="0" hangingPunct="1">
        <a:lnSpc>
          <a:spcPct val="90000"/>
        </a:lnSpc>
        <a:spcBef>
          <a:spcPts val="787"/>
        </a:spcBef>
        <a:buFont typeface="Arial" panose="020B0604020202020204" pitchFamily="34" charset="0"/>
        <a:buChar char="•"/>
        <a:defRPr kumimoji="1" sz="3780" kern="1200">
          <a:solidFill>
            <a:schemeClr val="tx1"/>
          </a:solidFill>
          <a:latin typeface="+mn-lt"/>
          <a:ea typeface="+mn-ea"/>
          <a:cs typeface="+mn-cs"/>
        </a:defRPr>
      </a:lvl2pPr>
      <a:lvl3pPr marL="1799996" indent="-359999" algn="l" defTabSz="1439997" rtl="0" eaLnBrk="1" latinLnBrk="0" hangingPunct="1">
        <a:lnSpc>
          <a:spcPct val="90000"/>
        </a:lnSpc>
        <a:spcBef>
          <a:spcPts val="787"/>
        </a:spcBef>
        <a:buFont typeface="Arial" panose="020B0604020202020204" pitchFamily="34" charset="0"/>
        <a:buChar char="•"/>
        <a:defRPr kumimoji="1" sz="3150" kern="1200">
          <a:solidFill>
            <a:schemeClr val="tx1"/>
          </a:solidFill>
          <a:latin typeface="+mn-lt"/>
          <a:ea typeface="+mn-ea"/>
          <a:cs typeface="+mn-cs"/>
        </a:defRPr>
      </a:lvl3pPr>
      <a:lvl4pPr marL="2519995"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4pPr>
      <a:lvl5pPr marL="3239994"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5pPr>
      <a:lvl6pPr marL="3959992"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6pPr>
      <a:lvl7pPr marL="4679991"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7pPr>
      <a:lvl8pPr marL="5399989"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8pPr>
      <a:lvl9pPr marL="6119988" indent="-359999" algn="l" defTabSz="1439997" rtl="0" eaLnBrk="1" latinLnBrk="0" hangingPunct="1">
        <a:lnSpc>
          <a:spcPct val="90000"/>
        </a:lnSpc>
        <a:spcBef>
          <a:spcPts val="787"/>
        </a:spcBef>
        <a:buFont typeface="Arial" panose="020B0604020202020204" pitchFamily="34" charset="0"/>
        <a:buChar char="•"/>
        <a:defRPr kumimoji="1" sz="2835" kern="1200">
          <a:solidFill>
            <a:schemeClr val="tx1"/>
          </a:solidFill>
          <a:latin typeface="+mn-lt"/>
          <a:ea typeface="+mn-ea"/>
          <a:cs typeface="+mn-cs"/>
        </a:defRPr>
      </a:lvl9pPr>
    </p:bodyStyle>
    <p:otherStyle>
      <a:defPPr>
        <a:defRPr lang="en-US"/>
      </a:defPPr>
      <a:lvl1pPr marL="0" algn="l" defTabSz="1439997" rtl="0" eaLnBrk="1" latinLnBrk="0" hangingPunct="1">
        <a:defRPr kumimoji="1" sz="2835" kern="1200">
          <a:solidFill>
            <a:schemeClr val="tx1"/>
          </a:solidFill>
          <a:latin typeface="+mn-lt"/>
          <a:ea typeface="+mn-ea"/>
          <a:cs typeface="+mn-cs"/>
        </a:defRPr>
      </a:lvl1pPr>
      <a:lvl2pPr marL="719999" algn="l" defTabSz="1439997" rtl="0" eaLnBrk="1" latinLnBrk="0" hangingPunct="1">
        <a:defRPr kumimoji="1" sz="2835" kern="1200">
          <a:solidFill>
            <a:schemeClr val="tx1"/>
          </a:solidFill>
          <a:latin typeface="+mn-lt"/>
          <a:ea typeface="+mn-ea"/>
          <a:cs typeface="+mn-cs"/>
        </a:defRPr>
      </a:lvl2pPr>
      <a:lvl3pPr marL="1439997" algn="l" defTabSz="1439997" rtl="0" eaLnBrk="1" latinLnBrk="0" hangingPunct="1">
        <a:defRPr kumimoji="1" sz="2835" kern="1200">
          <a:solidFill>
            <a:schemeClr val="tx1"/>
          </a:solidFill>
          <a:latin typeface="+mn-lt"/>
          <a:ea typeface="+mn-ea"/>
          <a:cs typeface="+mn-cs"/>
        </a:defRPr>
      </a:lvl3pPr>
      <a:lvl4pPr marL="2159996" algn="l" defTabSz="1439997" rtl="0" eaLnBrk="1" latinLnBrk="0" hangingPunct="1">
        <a:defRPr kumimoji="1" sz="2835" kern="1200">
          <a:solidFill>
            <a:schemeClr val="tx1"/>
          </a:solidFill>
          <a:latin typeface="+mn-lt"/>
          <a:ea typeface="+mn-ea"/>
          <a:cs typeface="+mn-cs"/>
        </a:defRPr>
      </a:lvl4pPr>
      <a:lvl5pPr marL="2879994" algn="l" defTabSz="1439997" rtl="0" eaLnBrk="1" latinLnBrk="0" hangingPunct="1">
        <a:defRPr kumimoji="1" sz="2835" kern="1200">
          <a:solidFill>
            <a:schemeClr val="tx1"/>
          </a:solidFill>
          <a:latin typeface="+mn-lt"/>
          <a:ea typeface="+mn-ea"/>
          <a:cs typeface="+mn-cs"/>
        </a:defRPr>
      </a:lvl5pPr>
      <a:lvl6pPr marL="3599993" algn="l" defTabSz="1439997" rtl="0" eaLnBrk="1" latinLnBrk="0" hangingPunct="1">
        <a:defRPr kumimoji="1" sz="2835" kern="1200">
          <a:solidFill>
            <a:schemeClr val="tx1"/>
          </a:solidFill>
          <a:latin typeface="+mn-lt"/>
          <a:ea typeface="+mn-ea"/>
          <a:cs typeface="+mn-cs"/>
        </a:defRPr>
      </a:lvl6pPr>
      <a:lvl7pPr marL="4319991" algn="l" defTabSz="1439997" rtl="0" eaLnBrk="1" latinLnBrk="0" hangingPunct="1">
        <a:defRPr kumimoji="1" sz="2835" kern="1200">
          <a:solidFill>
            <a:schemeClr val="tx1"/>
          </a:solidFill>
          <a:latin typeface="+mn-lt"/>
          <a:ea typeface="+mn-ea"/>
          <a:cs typeface="+mn-cs"/>
        </a:defRPr>
      </a:lvl7pPr>
      <a:lvl8pPr marL="5039990" algn="l" defTabSz="1439997" rtl="0" eaLnBrk="1" latinLnBrk="0" hangingPunct="1">
        <a:defRPr kumimoji="1" sz="2835" kern="1200">
          <a:solidFill>
            <a:schemeClr val="tx1"/>
          </a:solidFill>
          <a:latin typeface="+mn-lt"/>
          <a:ea typeface="+mn-ea"/>
          <a:cs typeface="+mn-cs"/>
        </a:defRPr>
      </a:lvl8pPr>
      <a:lvl9pPr marL="5759988" algn="l" defTabSz="1439997" rtl="0" eaLnBrk="1" latinLnBrk="0" hangingPunct="1">
        <a:defRPr kumimoji="1" sz="2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四角形: 角を丸くする 105">
            <a:extLst>
              <a:ext uri="{FF2B5EF4-FFF2-40B4-BE49-F238E27FC236}">
                <a16:creationId xmlns:a16="http://schemas.microsoft.com/office/drawing/2014/main" id="{97BE44B0-8FA3-4A49-AF2C-FAB68DB6CCB0}"/>
              </a:ext>
            </a:extLst>
          </p:cNvPr>
          <p:cNvSpPr/>
          <p:nvPr/>
        </p:nvSpPr>
        <p:spPr>
          <a:xfrm>
            <a:off x="139676" y="4991339"/>
            <a:ext cx="6868583" cy="5885181"/>
          </a:xfrm>
          <a:prstGeom prst="roundRect">
            <a:avLst>
              <a:gd name="adj" fmla="val 315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5" name="正方形/長方形 154">
            <a:extLst>
              <a:ext uri="{FF2B5EF4-FFF2-40B4-BE49-F238E27FC236}">
                <a16:creationId xmlns:a16="http://schemas.microsoft.com/office/drawing/2014/main" id="{EEDEA9C9-7F94-4FBA-AB61-2391BEA172D0}"/>
              </a:ext>
            </a:extLst>
          </p:cNvPr>
          <p:cNvSpPr/>
          <p:nvPr/>
        </p:nvSpPr>
        <p:spPr>
          <a:xfrm>
            <a:off x="7200106" y="5370230"/>
            <a:ext cx="6969036" cy="1546577"/>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ある程度ランダムに配置されたひらがなブロックが存在するフィールドで，制限時間内にどれだけ「質の高い」言葉を作り得点が稼げるか，を競うモードです．ひらがなブロックの種類は完全にランダムではなく，まとまった区画にあるひらがなブロックを集めると単語が完成できるように配置しました．（とある国語辞典に収録されている言葉をすべて使用しているため，意外と難しいです・・・（笑））</a:t>
            </a:r>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a:p>
            <a:r>
              <a:rPr lang="en-US" altLang="ja-JP" sz="1050" dirty="0">
                <a:latin typeface="HGP創英角ｺﾞｼｯｸUB" panose="020B0900000000000000" pitchFamily="50" charset="-128"/>
                <a:ea typeface="HGP創英角ｺﾞｼｯｸUB" panose="020B0900000000000000" pitchFamily="50" charset="-128"/>
              </a:rPr>
              <a:t>※</a:t>
            </a:r>
            <a:r>
              <a:rPr lang="ja-JP" altLang="en-US" sz="1050" dirty="0">
                <a:latin typeface="HGP創英角ｺﾞｼｯｸUB" panose="020B0900000000000000" pitchFamily="50" charset="-128"/>
                <a:ea typeface="HGP創英角ｺﾞｼｯｸUB" panose="020B0900000000000000" pitchFamily="50" charset="-128"/>
              </a:rPr>
              <a:t>「質の高い」単語について：例えば「い」「ん」などの比較的生成率が高いひらがなをたくさん使用する単語より，「を」「ぱ」などの比較的生成率が低いひらがなをたくさん使用する単語のほうが得点が稼ぎやすくなっています．</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　（例：「いおう」→</a:t>
            </a:r>
            <a:r>
              <a:rPr lang="en-US" altLang="ja-JP" sz="1050" dirty="0">
                <a:latin typeface="HGP創英角ｺﾞｼｯｸUB" panose="020B0900000000000000" pitchFamily="50" charset="-128"/>
                <a:ea typeface="HGP創英角ｺﾞｼｯｸUB" panose="020B0900000000000000" pitchFamily="50" charset="-128"/>
              </a:rPr>
              <a:t>38</a:t>
            </a:r>
            <a:r>
              <a:rPr lang="ja-JP" altLang="en-US" sz="1050" dirty="0">
                <a:latin typeface="HGP創英角ｺﾞｼｯｸUB" panose="020B0900000000000000" pitchFamily="50" charset="-128"/>
                <a:ea typeface="HGP創英角ｺﾞｼｯｸUB" panose="020B0900000000000000" pitchFamily="50" charset="-128"/>
              </a:rPr>
              <a:t>点，「でっぱ」→</a:t>
            </a:r>
            <a:r>
              <a:rPr lang="en-US" altLang="ja-JP" sz="1050" dirty="0">
                <a:latin typeface="HGP創英角ｺﾞｼｯｸUB" panose="020B0900000000000000" pitchFamily="50" charset="-128"/>
                <a:ea typeface="HGP創英角ｺﾞｼｯｸUB" panose="020B0900000000000000" pitchFamily="50" charset="-128"/>
              </a:rPr>
              <a:t>85</a:t>
            </a:r>
            <a:r>
              <a:rPr lang="ja-JP" altLang="en-US" sz="1050" dirty="0">
                <a:latin typeface="HGP創英角ｺﾞｼｯｸUB" panose="020B0900000000000000" pitchFamily="50" charset="-128"/>
                <a:ea typeface="HGP創英角ｺﾞｼｯｸUB" panose="020B0900000000000000" pitchFamily="50" charset="-128"/>
              </a:rPr>
              <a:t>点）</a:t>
            </a:r>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80" name="正方形/長方形 79">
            <a:extLst>
              <a:ext uri="{FF2B5EF4-FFF2-40B4-BE49-F238E27FC236}">
                <a16:creationId xmlns:a16="http://schemas.microsoft.com/office/drawing/2014/main" id="{B42DE009-F792-418B-B808-E8A0D987BC3D}"/>
              </a:ext>
            </a:extLst>
          </p:cNvPr>
          <p:cNvSpPr/>
          <p:nvPr/>
        </p:nvSpPr>
        <p:spPr>
          <a:xfrm>
            <a:off x="159997" y="8283684"/>
            <a:ext cx="3094562" cy="1061829"/>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集めたひらがなを単語にするためにストックするものを「</a:t>
            </a:r>
            <a:r>
              <a:rPr lang="ja-JP" altLang="en-US" sz="1050" dirty="0">
                <a:solidFill>
                  <a:srgbClr val="FF0000"/>
                </a:solidFill>
                <a:latin typeface="HGP創英角ｺﾞｼｯｸUB" panose="020B0900000000000000" pitchFamily="50" charset="-128"/>
                <a:ea typeface="HGP創英角ｺﾞｼｯｸUB" panose="020B0900000000000000" pitchFamily="50" charset="-128"/>
              </a:rPr>
              <a:t>語彙スロット</a:t>
            </a:r>
            <a:r>
              <a:rPr lang="ja-JP" altLang="en-US" sz="1050" dirty="0">
                <a:latin typeface="HGP創英角ｺﾞｼｯｸUB" panose="020B0900000000000000" pitchFamily="50" charset="-128"/>
                <a:ea typeface="HGP創英角ｺﾞｼｯｸUB" panose="020B0900000000000000" pitchFamily="50" charset="-128"/>
              </a:rPr>
              <a:t>」といいます．</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右手は主に語彙スロットを操作します．</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ＪキーとＬキーで集めたひらがなブロックをどこに保持するかを選びます．</a:t>
            </a:r>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77" name="四角形: 角を丸くする 76">
            <a:extLst>
              <a:ext uri="{FF2B5EF4-FFF2-40B4-BE49-F238E27FC236}">
                <a16:creationId xmlns:a16="http://schemas.microsoft.com/office/drawing/2014/main" id="{ED816EF3-9162-4B85-88C0-A55F5B1F8423}"/>
              </a:ext>
            </a:extLst>
          </p:cNvPr>
          <p:cNvSpPr/>
          <p:nvPr/>
        </p:nvSpPr>
        <p:spPr>
          <a:xfrm>
            <a:off x="159997" y="1238839"/>
            <a:ext cx="6054154" cy="1341475"/>
          </a:xfrm>
          <a:prstGeom prst="roundRect">
            <a:avLst>
              <a:gd name="adj" fmla="val 1003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正方形/長方形 4">
            <a:extLst>
              <a:ext uri="{FF2B5EF4-FFF2-40B4-BE49-F238E27FC236}">
                <a16:creationId xmlns:a16="http://schemas.microsoft.com/office/drawing/2014/main" id="{DF267453-EBB8-4615-8B2A-0BE2EE3A4E7C}"/>
              </a:ext>
            </a:extLst>
          </p:cNvPr>
          <p:cNvSpPr/>
          <p:nvPr/>
        </p:nvSpPr>
        <p:spPr>
          <a:xfrm>
            <a:off x="165077" y="848527"/>
            <a:ext cx="5143500" cy="4401205"/>
          </a:xfrm>
          <a:prstGeom prst="rect">
            <a:avLst/>
          </a:prstGeom>
        </p:spPr>
        <p:txBody>
          <a:bodyPr wrap="square">
            <a:spAutoFit/>
          </a:bodyPr>
          <a:lstStyle/>
          <a:p>
            <a:r>
              <a:rPr lang="ja-JP" altLang="en-US" sz="1200" dirty="0">
                <a:latin typeface="HGP創英角ｺﾞｼｯｸUB" panose="020B0900000000000000" pitchFamily="50" charset="-128"/>
                <a:ea typeface="HGP創英角ｺﾞｼｯｸUB" panose="020B0900000000000000" pitchFamily="50" charset="-128"/>
              </a:rPr>
              <a:t>１からゲームをひとつ制作したので，紹介します．</a:t>
            </a:r>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フィールドに設置されている「</a:t>
            </a:r>
            <a:r>
              <a:rPr lang="ja-JP" altLang="en-US" sz="1200" dirty="0">
                <a:solidFill>
                  <a:srgbClr val="FF0000"/>
                </a:solidFill>
                <a:latin typeface="HGP創英角ｺﾞｼｯｸUB" panose="020B0900000000000000" pitchFamily="50" charset="-128"/>
                <a:ea typeface="HGP創英角ｺﾞｼｯｸUB" panose="020B0900000000000000" pitchFamily="50" charset="-128"/>
              </a:rPr>
              <a:t>ひらがなブロック</a:t>
            </a:r>
            <a:r>
              <a:rPr lang="ja-JP" altLang="en-US" sz="1200" dirty="0">
                <a:latin typeface="HGP創英角ｺﾞｼｯｸUB" panose="020B0900000000000000" pitchFamily="50" charset="-128"/>
                <a:ea typeface="HGP創英角ｺﾞｼｯｸUB" panose="020B0900000000000000" pitchFamily="50" charset="-128"/>
              </a:rPr>
              <a:t>」を</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撃って集めて，</a:t>
            </a:r>
            <a:r>
              <a:rPr lang="en-US" altLang="ja-JP" sz="1200" dirty="0">
                <a:latin typeface="HGP創英角ｺﾞｼｯｸUB" panose="020B0900000000000000" pitchFamily="50" charset="-128"/>
                <a:ea typeface="HGP創英角ｺﾞｼｯｸUB" panose="020B0900000000000000" pitchFamily="50" charset="-128"/>
              </a:rPr>
              <a:t>3</a:t>
            </a:r>
            <a:r>
              <a:rPr lang="ja-JP" altLang="en-US" sz="1200" dirty="0">
                <a:latin typeface="HGP創英角ｺﾞｼｯｸUB" panose="020B0900000000000000" pitchFamily="50" charset="-128"/>
                <a:ea typeface="HGP創英角ｺﾞｼｯｸUB" panose="020B0900000000000000" pitchFamily="50" charset="-128"/>
              </a:rPr>
              <a:t>～</a:t>
            </a:r>
            <a:r>
              <a:rPr lang="en-US" altLang="ja-JP" sz="1200" dirty="0">
                <a:latin typeface="HGP創英角ｺﾞｼｯｸUB" panose="020B0900000000000000" pitchFamily="50" charset="-128"/>
                <a:ea typeface="HGP創英角ｺﾞｼｯｸUB" panose="020B0900000000000000" pitchFamily="50" charset="-128"/>
              </a:rPr>
              <a:t>5</a:t>
            </a:r>
            <a:r>
              <a:rPr lang="ja-JP" altLang="en-US" sz="1200" dirty="0">
                <a:latin typeface="HGP創英角ｺﾞｼｯｸUB" panose="020B0900000000000000" pitchFamily="50" charset="-128"/>
                <a:ea typeface="HGP創英角ｺﾞｼｯｸUB" panose="020B0900000000000000" pitchFamily="50" charset="-128"/>
              </a:rPr>
              <a:t>文字の単語を作るゲームです．</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左右合わせて </a:t>
            </a:r>
            <a:r>
              <a:rPr lang="ja-JP" altLang="en-US" sz="1200" dirty="0">
                <a:solidFill>
                  <a:srgbClr val="FF00FF"/>
                </a:solidFill>
                <a:latin typeface="HGP創英角ｺﾞｼｯｸUB" panose="020B0900000000000000" pitchFamily="50" charset="-128"/>
                <a:ea typeface="HGP創英角ｺﾞｼｯｸUB" panose="020B0900000000000000" pitchFamily="50" charset="-128"/>
              </a:rPr>
              <a:t>７ </a:t>
            </a:r>
            <a:r>
              <a:rPr lang="ja-JP" altLang="en-US" sz="1200" dirty="0">
                <a:latin typeface="HGP創英角ｺﾞｼｯｸUB" panose="020B0900000000000000" pitchFamily="50" charset="-128"/>
                <a:ea typeface="HGP創英角ｺﾞｼｯｸUB" panose="020B0900000000000000" pitchFamily="50" charset="-128"/>
              </a:rPr>
              <a:t>本の指を駆使して制限時間内に言葉をたくさん</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作って，脳を活性化させましょう！というゲームです．</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タイトルの由来：「ごい（語彙）」＋「ぱち（パチンコ・ピストルの俗語」</a:t>
            </a:r>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a:t>
            </a:r>
            <a:r>
              <a:rPr lang="ja-JP" altLang="en-US" sz="1200" dirty="0">
                <a:solidFill>
                  <a:srgbClr val="CD04FC"/>
                </a:solidFill>
                <a:latin typeface="HGP創英角ｺﾞｼｯｸUB" panose="020B0900000000000000" pitchFamily="50" charset="-128"/>
                <a:ea typeface="HGP創英角ｺﾞｼｯｸUB" panose="020B0900000000000000" pitchFamily="50" charset="-128"/>
              </a:rPr>
              <a:t>ひらがな</a:t>
            </a:r>
            <a:r>
              <a:rPr lang="ja-JP" altLang="en-US" sz="1200" dirty="0">
                <a:latin typeface="HGP創英角ｺﾞｼｯｸUB" panose="020B0900000000000000" pitchFamily="50" charset="-128"/>
                <a:ea typeface="HGP創英角ｺﾞｼｯｸUB" panose="020B0900000000000000" pitchFamily="50" charset="-128"/>
              </a:rPr>
              <a:t>，</a:t>
            </a:r>
            <a:r>
              <a:rPr lang="ja-JP" altLang="en-US" sz="1200" dirty="0">
                <a:solidFill>
                  <a:srgbClr val="CD04FC"/>
                </a:solidFill>
                <a:latin typeface="HGP創英角ｺﾞｼｯｸUB" panose="020B0900000000000000" pitchFamily="50" charset="-128"/>
                <a:ea typeface="HGP創英角ｺﾞｼｯｸUB" panose="020B0900000000000000" pitchFamily="50" charset="-128"/>
              </a:rPr>
              <a:t>語彙力</a:t>
            </a:r>
            <a:r>
              <a:rPr lang="ja-JP" altLang="en-US" sz="1200" dirty="0">
                <a:latin typeface="HGP創英角ｺﾞｼｯｸUB" panose="020B0900000000000000" pitchFamily="50" charset="-128"/>
                <a:ea typeface="HGP創英角ｺﾞｼｯｸUB" panose="020B0900000000000000" pitchFamily="50" charset="-128"/>
              </a:rPr>
              <a:t>に関するゲームを作ってみたかった」＋</a:t>
            </a:r>
          </a:p>
          <a:p>
            <a:r>
              <a:rPr lang="ja-JP" altLang="en-US" sz="1200" dirty="0">
                <a:latin typeface="HGP創英角ｺﾞｼｯｸUB" panose="020B0900000000000000" pitchFamily="50" charset="-128"/>
                <a:ea typeface="HGP創英角ｺﾞｼｯｸUB" panose="020B0900000000000000" pitchFamily="50" charset="-128"/>
              </a:rPr>
              <a:t>「</a:t>
            </a:r>
            <a:r>
              <a:rPr lang="ja-JP" altLang="en-US" sz="1200" dirty="0">
                <a:solidFill>
                  <a:srgbClr val="C835D3"/>
                </a:solidFill>
                <a:latin typeface="HGP創英角ｺﾞｼｯｸUB" panose="020B0900000000000000" pitchFamily="50" charset="-128"/>
                <a:ea typeface="HGP創英角ｺﾞｼｯｸUB" panose="020B0900000000000000" pitchFamily="50" charset="-128"/>
              </a:rPr>
              <a:t>シューティングゲーム要素</a:t>
            </a:r>
            <a:r>
              <a:rPr lang="ja-JP" altLang="en-US" sz="1200" dirty="0">
                <a:latin typeface="HGP創英角ｺﾞｼｯｸUB" panose="020B0900000000000000" pitchFamily="50" charset="-128"/>
                <a:ea typeface="HGP創英角ｺﾞｼｯｸUB" panose="020B0900000000000000" pitchFamily="50" charset="-128"/>
              </a:rPr>
              <a:t>，</a:t>
            </a:r>
            <a:r>
              <a:rPr lang="ja-JP" altLang="en-US" sz="1200" dirty="0">
                <a:solidFill>
                  <a:srgbClr val="C835D3"/>
                </a:solidFill>
                <a:latin typeface="HGP創英角ｺﾞｼｯｸUB" panose="020B0900000000000000" pitchFamily="50" charset="-128"/>
                <a:ea typeface="HGP創英角ｺﾞｼｯｸUB" panose="020B0900000000000000" pitchFamily="50" charset="-128"/>
              </a:rPr>
              <a:t>単純なアクション要素</a:t>
            </a:r>
            <a:r>
              <a:rPr lang="ja-JP" altLang="en-US" sz="1200" dirty="0">
                <a:latin typeface="HGP創英角ｺﾞｼｯｸUB" panose="020B0900000000000000" pitchFamily="50" charset="-128"/>
                <a:ea typeface="HGP創英角ｺﾞｼｯｸUB" panose="020B0900000000000000" pitchFamily="50" charset="-128"/>
              </a:rPr>
              <a:t>を実装してみたかった」＋</a:t>
            </a:r>
          </a:p>
          <a:p>
            <a:r>
              <a:rPr lang="ja-JP" altLang="en-US" sz="1200" dirty="0">
                <a:latin typeface="HGP創英角ｺﾞｼｯｸUB" panose="020B0900000000000000" pitchFamily="50" charset="-128"/>
                <a:ea typeface="HGP創英角ｺﾞｼｯｸUB" panose="020B0900000000000000" pitchFamily="50" charset="-128"/>
              </a:rPr>
              <a:t>「Unityなどゲームエンジンを使わず，</a:t>
            </a:r>
            <a:r>
              <a:rPr lang="ja-JP" altLang="en-US" sz="1200" dirty="0">
                <a:solidFill>
                  <a:srgbClr val="1F5FFF"/>
                </a:solidFill>
                <a:latin typeface="HGP創英角ｺﾞｼｯｸUB" panose="020B0900000000000000" pitchFamily="50" charset="-128"/>
                <a:ea typeface="HGP創英角ｺﾞｼｯｸUB" panose="020B0900000000000000" pitchFamily="50" charset="-128"/>
              </a:rPr>
              <a:t>OpenGL</a:t>
            </a:r>
            <a:r>
              <a:rPr lang="ja-JP" altLang="en-US" sz="1200" dirty="0">
                <a:latin typeface="HGP創英角ｺﾞｼｯｸUB" panose="020B0900000000000000" pitchFamily="50" charset="-128"/>
                <a:ea typeface="HGP創英角ｺﾞｼｯｸUB" panose="020B0900000000000000" pitchFamily="50" charset="-128"/>
              </a:rPr>
              <a:t>ベースで実装してみたかった」</a:t>
            </a:r>
          </a:p>
          <a:p>
            <a:endParaRPr lang="ja-JP" altLang="en-US" sz="1200" dirty="0">
              <a:latin typeface="HGP創英角ｺﾞｼｯｸUB" panose="020B0900000000000000" pitchFamily="50" charset="-128"/>
              <a:ea typeface="HGP創英角ｺﾞｼｯｸUB" panose="020B0900000000000000" pitchFamily="50" charset="-128"/>
            </a:endParaRPr>
          </a:p>
          <a:p>
            <a:endParaRPr lang="en-US" altLang="ja-JP" sz="1400" dirty="0">
              <a:latin typeface="HGP創英角ｺﾞｼｯｸUB" panose="020B0900000000000000" pitchFamily="50" charset="-128"/>
              <a:ea typeface="HGP創英角ｺﾞｼｯｸUB" panose="020B0900000000000000" pitchFamily="50" charset="-128"/>
            </a:endParaRPr>
          </a:p>
          <a:p>
            <a:r>
              <a:rPr lang="ja-JP" altLang="en-US" sz="1400" dirty="0">
                <a:latin typeface="HGP創英角ｺﾞｼｯｸUB" panose="020B0900000000000000" pitchFamily="50" charset="-128"/>
                <a:ea typeface="HGP創英角ｺﾞｼｯｸUB" panose="020B0900000000000000" pitchFamily="50" charset="-128"/>
              </a:rPr>
              <a:t>「</a:t>
            </a:r>
            <a:r>
              <a:rPr lang="ja-JP" altLang="en-US" sz="1400" b="1" dirty="0">
                <a:latin typeface="HGP創英角ｺﾞｼｯｸUB" panose="020B0900000000000000" pitchFamily="50" charset="-128"/>
                <a:ea typeface="HGP創英角ｺﾞｼｯｸUB" panose="020B0900000000000000" pitchFamily="50" charset="-128"/>
              </a:rPr>
              <a:t>頭の体操</a:t>
            </a:r>
            <a:r>
              <a:rPr lang="ja-JP" altLang="en-US" sz="1400" dirty="0">
                <a:latin typeface="HGP創英角ｺﾞｼｯｸUB" panose="020B0900000000000000" pitchFamily="50" charset="-128"/>
                <a:ea typeface="HGP創英角ｺﾞｼｯｸUB" panose="020B0900000000000000" pitchFamily="50" charset="-128"/>
              </a:rPr>
              <a:t>」　「</a:t>
            </a:r>
            <a:r>
              <a:rPr lang="ja-JP" altLang="en-US" sz="1400" b="1" dirty="0">
                <a:latin typeface="HGP創英角ｺﾞｼｯｸUB" panose="020B0900000000000000" pitchFamily="50" charset="-128"/>
                <a:ea typeface="HGP創英角ｺﾞｼｯｸUB" panose="020B0900000000000000" pitchFamily="50" charset="-128"/>
              </a:rPr>
              <a:t>脳の簡単な言葉の部分の引き出しを開ける</a:t>
            </a:r>
            <a:r>
              <a:rPr lang="ja-JP" altLang="en-US" sz="1400" dirty="0">
                <a:latin typeface="HGP創英角ｺﾞｼｯｸUB" panose="020B0900000000000000" pitchFamily="50" charset="-128"/>
                <a:ea typeface="HGP創英角ｺﾞｼｯｸUB" panose="020B0900000000000000" pitchFamily="50" charset="-128"/>
              </a:rPr>
              <a:t>」</a:t>
            </a:r>
          </a:p>
          <a:p>
            <a:endParaRPr lang="ja-JP" altLang="en-US"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現状はUI，効果音，グラフィック含むゲームのほぼ全て．</a:t>
            </a:r>
          </a:p>
          <a:p>
            <a:r>
              <a:rPr lang="ja-JP" altLang="en-US" sz="1200" dirty="0">
                <a:latin typeface="HGP創英角ｺﾞｼｯｸUB" panose="020B0900000000000000" pitchFamily="50" charset="-128"/>
                <a:ea typeface="HGP創英角ｺﾞｼｯｸUB" panose="020B0900000000000000" pitchFamily="50" charset="-128"/>
              </a:rPr>
              <a:t>ただし，ゲームシステム設計時は友人に手伝ってもらっていた箇所もあります．</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のちのちのリファクタリングは再び友人と一緒に行う予定です．</a:t>
            </a:r>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p:txBody>
      </p:sp>
      <p:sp>
        <p:nvSpPr>
          <p:cNvPr id="6" name="テキスト ボックス 5">
            <a:extLst>
              <a:ext uri="{FF2B5EF4-FFF2-40B4-BE49-F238E27FC236}">
                <a16:creationId xmlns:a16="http://schemas.microsoft.com/office/drawing/2014/main" id="{4068DCDF-F029-44C2-80CD-F055E26DBC80}"/>
              </a:ext>
            </a:extLst>
          </p:cNvPr>
          <p:cNvSpPr txBox="1"/>
          <p:nvPr/>
        </p:nvSpPr>
        <p:spPr>
          <a:xfrm>
            <a:off x="22647" y="140715"/>
            <a:ext cx="4293616" cy="584775"/>
          </a:xfrm>
          <a:prstGeom prst="rect">
            <a:avLst/>
          </a:prstGeom>
          <a:noFill/>
        </p:spPr>
        <p:txBody>
          <a:bodyPr wrap="square" rtlCol="0">
            <a:spAutoFit/>
          </a:bodyPr>
          <a:lstStyle/>
          <a:p>
            <a:pPr algn="r"/>
            <a:r>
              <a:rPr kumimoji="1" lang="ja-JP" altLang="en-US" dirty="0">
                <a:latin typeface="HGP創英角ｺﾞｼｯｸUB" panose="020B0900000000000000" pitchFamily="50" charset="-128"/>
                <a:ea typeface="HGP創英角ｺﾞｼｯｸUB" panose="020B0900000000000000" pitchFamily="50" charset="-128"/>
              </a:rPr>
              <a:t>語彙力系シューティングゲーム「</a:t>
            </a:r>
            <a:r>
              <a:rPr kumimoji="1" lang="ja-JP" altLang="en-US" dirty="0">
                <a:solidFill>
                  <a:schemeClr val="accent2"/>
                </a:solidFill>
                <a:latin typeface="HGP創英角ｺﾞｼｯｸUB" panose="020B0900000000000000" pitchFamily="50" charset="-128"/>
                <a:ea typeface="HGP創英角ｺﾞｼｯｸUB" panose="020B0900000000000000" pitchFamily="50" charset="-128"/>
              </a:rPr>
              <a:t>ごいぱち</a:t>
            </a:r>
            <a:r>
              <a:rPr kumimoji="1" lang="ja-JP" altLang="en-US" dirty="0">
                <a:latin typeface="HGP創英角ｺﾞｼｯｸUB" panose="020B0900000000000000" pitchFamily="50" charset="-128"/>
                <a:ea typeface="HGP創英角ｺﾞｼｯｸUB" panose="020B0900000000000000" pitchFamily="50" charset="-128"/>
              </a:rPr>
              <a:t>」</a:t>
            </a:r>
            <a:endParaRPr kumimoji="1" lang="en-US" altLang="ja-JP" dirty="0">
              <a:latin typeface="HGP創英角ｺﾞｼｯｸUB" panose="020B0900000000000000" pitchFamily="50" charset="-128"/>
              <a:ea typeface="HGP創英角ｺﾞｼｯｸUB" panose="020B0900000000000000" pitchFamily="50" charset="-128"/>
            </a:endParaRPr>
          </a:p>
          <a:p>
            <a:pPr algn="r"/>
            <a:r>
              <a:rPr kumimoji="1" lang="en-US" altLang="ja-JP" sz="1400" dirty="0">
                <a:latin typeface="HGP創英角ｺﾞｼｯｸUB" panose="020B0900000000000000" pitchFamily="50" charset="-128"/>
                <a:ea typeface="HGP創英角ｺﾞｼｯｸUB" panose="020B0900000000000000" pitchFamily="50" charset="-128"/>
              </a:rPr>
              <a:t>By Tomoki </a:t>
            </a:r>
            <a:r>
              <a:rPr kumimoji="1" lang="en-US" altLang="ja-JP" sz="1400" dirty="0" err="1">
                <a:latin typeface="HGP創英角ｺﾞｼｯｸUB" panose="020B0900000000000000" pitchFamily="50" charset="-128"/>
                <a:ea typeface="HGP創英角ｺﾞｼｯｸUB" panose="020B0900000000000000" pitchFamily="50" charset="-128"/>
              </a:rPr>
              <a:t>Koyake</a:t>
            </a:r>
            <a:r>
              <a:rPr kumimoji="1" lang="ja-JP" altLang="en-US" sz="1400" dirty="0">
                <a:latin typeface="HGP創英角ｺﾞｼｯｸUB" panose="020B0900000000000000" pitchFamily="50" charset="-128"/>
                <a:ea typeface="HGP創英角ｺﾞｼｯｸUB" panose="020B0900000000000000" pitchFamily="50" charset="-128"/>
              </a:rPr>
              <a:t>　</a:t>
            </a:r>
          </a:p>
        </p:txBody>
      </p:sp>
      <p:pic>
        <p:nvPicPr>
          <p:cNvPr id="7" name="図 6">
            <a:extLst>
              <a:ext uri="{FF2B5EF4-FFF2-40B4-BE49-F238E27FC236}">
                <a16:creationId xmlns:a16="http://schemas.microsoft.com/office/drawing/2014/main" id="{D4C4DC70-15D7-40DB-B947-546B4715ABFA}"/>
              </a:ext>
            </a:extLst>
          </p:cNvPr>
          <p:cNvPicPr>
            <a:picLocks noChangeAspect="1"/>
          </p:cNvPicPr>
          <p:nvPr/>
        </p:nvPicPr>
        <p:blipFill>
          <a:blip r:embed="rId2"/>
          <a:stretch>
            <a:fillRect/>
          </a:stretch>
        </p:blipFill>
        <p:spPr>
          <a:xfrm>
            <a:off x="4538259" y="140711"/>
            <a:ext cx="2183314" cy="784343"/>
          </a:xfrm>
          <a:prstGeom prst="rect">
            <a:avLst/>
          </a:prstGeom>
        </p:spPr>
      </p:pic>
      <p:pic>
        <p:nvPicPr>
          <p:cNvPr id="18" name="図 17">
            <a:extLst>
              <a:ext uri="{FF2B5EF4-FFF2-40B4-BE49-F238E27FC236}">
                <a16:creationId xmlns:a16="http://schemas.microsoft.com/office/drawing/2014/main" id="{53DEC44D-FA51-4D20-A7D9-03213EC4D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4156">
            <a:off x="4993050" y="2331660"/>
            <a:ext cx="1929241" cy="1129847"/>
          </a:xfrm>
          <a:prstGeom prst="rect">
            <a:avLst/>
          </a:prstGeom>
        </p:spPr>
      </p:pic>
      <p:sp>
        <p:nvSpPr>
          <p:cNvPr id="19" name="正方形/長方形 18">
            <a:extLst>
              <a:ext uri="{FF2B5EF4-FFF2-40B4-BE49-F238E27FC236}">
                <a16:creationId xmlns:a16="http://schemas.microsoft.com/office/drawing/2014/main" id="{374D5D31-9FEC-4109-9958-76D6346ABE4C}"/>
              </a:ext>
            </a:extLst>
          </p:cNvPr>
          <p:cNvSpPr/>
          <p:nvPr/>
        </p:nvSpPr>
        <p:spPr>
          <a:xfrm>
            <a:off x="7202943" y="9802831"/>
            <a:ext cx="6534161" cy="1200329"/>
          </a:xfrm>
          <a:prstGeom prst="rect">
            <a:avLst/>
          </a:prstGeom>
        </p:spPr>
        <p:txBody>
          <a:bodyPr wrap="none">
            <a:spAutoFit/>
          </a:bodyPr>
          <a:lstStyle/>
          <a:p>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時間の許す限り，「</a:t>
            </a:r>
            <a:r>
              <a:rPr lang="ja-JP" altLang="en-US" sz="1200" dirty="0">
                <a:solidFill>
                  <a:srgbClr val="FF0000"/>
                </a:solidFill>
                <a:latin typeface="HGP創英角ｺﾞｼｯｸUB" panose="020B0900000000000000" pitchFamily="50" charset="-128"/>
                <a:ea typeface="HGP創英角ｺﾞｼｯｸUB" panose="020B0900000000000000" pitchFamily="50" charset="-128"/>
              </a:rPr>
              <a:t>もう一つこれを実装すればより面白くなるだろう</a:t>
            </a:r>
            <a:r>
              <a:rPr lang="ja-JP" altLang="en-US" sz="1200" dirty="0">
                <a:latin typeface="HGP創英角ｺﾞｼｯｸUB" panose="020B0900000000000000" pitchFamily="50" charset="-128"/>
                <a:ea typeface="HGP創英角ｺﾞｼｯｸUB" panose="020B0900000000000000" pitchFamily="50" charset="-128"/>
              </a:rPr>
              <a:t>」という精神のもとで様々な機能を</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後付けの要領で実装してきたため，現在は大規模なリファクタリングが大きな課題となっています．</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また，ステージクリアモードに関して，夢は大きく</a:t>
            </a:r>
            <a:r>
              <a:rPr lang="en-US" altLang="ja-JP" sz="1200" b="1" dirty="0">
                <a:solidFill>
                  <a:srgbClr val="FF0000"/>
                </a:solidFill>
                <a:latin typeface="HGP創英角ｺﾞｼｯｸUB" panose="020B0900000000000000" pitchFamily="50" charset="-128"/>
                <a:ea typeface="HGP創英角ｺﾞｼｯｸUB" panose="020B0900000000000000" pitchFamily="50" charset="-128"/>
              </a:rPr>
              <a:t>518</a:t>
            </a:r>
            <a:r>
              <a:rPr lang="ja-JP" altLang="en-US" sz="1200" dirty="0">
                <a:latin typeface="HGP創英角ｺﾞｼｯｸUB" panose="020B0900000000000000" pitchFamily="50" charset="-128"/>
                <a:ea typeface="HGP創英角ｺﾞｼｯｸUB" panose="020B0900000000000000" pitchFamily="50" charset="-128"/>
              </a:rPr>
              <a:t>（ご・い・ぱち）ステージ完成を目指しているため，</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ステージをぼちぼち増やしている最中です．</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そういったブラッシュアップを重ねて，ゆくゆくはリリースもしてみたいと考えています．</a:t>
            </a:r>
          </a:p>
        </p:txBody>
      </p:sp>
      <p:sp>
        <p:nvSpPr>
          <p:cNvPr id="20" name="四角形: 角を丸くする 19">
            <a:extLst>
              <a:ext uri="{FF2B5EF4-FFF2-40B4-BE49-F238E27FC236}">
                <a16:creationId xmlns:a16="http://schemas.microsoft.com/office/drawing/2014/main" id="{568B9DEF-8A62-4E81-83E6-C7FDB60296FB}"/>
              </a:ext>
            </a:extLst>
          </p:cNvPr>
          <p:cNvSpPr/>
          <p:nvPr/>
        </p:nvSpPr>
        <p:spPr>
          <a:xfrm>
            <a:off x="160007" y="2612953"/>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このゲームを作りたかった動機</a:t>
            </a:r>
          </a:p>
        </p:txBody>
      </p:sp>
      <p:sp>
        <p:nvSpPr>
          <p:cNvPr id="21" name="四角形: 角を丸くする 20">
            <a:extLst>
              <a:ext uri="{FF2B5EF4-FFF2-40B4-BE49-F238E27FC236}">
                <a16:creationId xmlns:a16="http://schemas.microsoft.com/office/drawing/2014/main" id="{64401130-A792-459E-890B-00D37B681B38}"/>
              </a:ext>
            </a:extLst>
          </p:cNvPr>
          <p:cNvSpPr/>
          <p:nvPr/>
        </p:nvSpPr>
        <p:spPr>
          <a:xfrm>
            <a:off x="160011" y="3552065"/>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ゲームのコンセプト</a:t>
            </a:r>
          </a:p>
        </p:txBody>
      </p:sp>
      <p:sp>
        <p:nvSpPr>
          <p:cNvPr id="22" name="四角形: 角を丸くする 21">
            <a:extLst>
              <a:ext uri="{FF2B5EF4-FFF2-40B4-BE49-F238E27FC236}">
                <a16:creationId xmlns:a16="http://schemas.microsoft.com/office/drawing/2014/main" id="{DB4FBE41-BE8A-41CB-A343-861244897922}"/>
              </a:ext>
            </a:extLst>
          </p:cNvPr>
          <p:cNvSpPr/>
          <p:nvPr/>
        </p:nvSpPr>
        <p:spPr>
          <a:xfrm>
            <a:off x="160010" y="4145841"/>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自分が担当した場所</a:t>
            </a:r>
          </a:p>
        </p:txBody>
      </p:sp>
      <p:sp>
        <p:nvSpPr>
          <p:cNvPr id="23" name="四角形: 角を丸くする 22">
            <a:extLst>
              <a:ext uri="{FF2B5EF4-FFF2-40B4-BE49-F238E27FC236}">
                <a16:creationId xmlns:a16="http://schemas.microsoft.com/office/drawing/2014/main" id="{F3591F34-E9A7-4F76-827F-BB651B5208BF}"/>
              </a:ext>
            </a:extLst>
          </p:cNvPr>
          <p:cNvSpPr/>
          <p:nvPr/>
        </p:nvSpPr>
        <p:spPr>
          <a:xfrm rot="10800000">
            <a:off x="427215" y="695967"/>
            <a:ext cx="4111051" cy="45719"/>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200" dirty="0">
              <a:latin typeface="HGP創英角ｺﾞｼｯｸUB" panose="020B0900000000000000" pitchFamily="50" charset="-128"/>
              <a:ea typeface="HGP創英角ｺﾞｼｯｸUB" panose="020B0900000000000000" pitchFamily="50" charset="-128"/>
            </a:endParaRPr>
          </a:p>
        </p:txBody>
      </p:sp>
      <p:sp>
        <p:nvSpPr>
          <p:cNvPr id="24" name="四角形: 角を丸くする 23">
            <a:extLst>
              <a:ext uri="{FF2B5EF4-FFF2-40B4-BE49-F238E27FC236}">
                <a16:creationId xmlns:a16="http://schemas.microsoft.com/office/drawing/2014/main" id="{02091141-3F55-4C56-B646-DF879396BC7A}"/>
              </a:ext>
            </a:extLst>
          </p:cNvPr>
          <p:cNvSpPr/>
          <p:nvPr/>
        </p:nvSpPr>
        <p:spPr>
          <a:xfrm>
            <a:off x="160009" y="5069938"/>
            <a:ext cx="3889055" cy="249936"/>
          </a:xfrm>
          <a:prstGeom prst="roundRect">
            <a:avLst/>
          </a:prstGeom>
          <a:gradFill flip="none" rotWithShape="1">
            <a:gsLst>
              <a:gs pos="85000">
                <a:srgbClr val="FF7E09"/>
              </a:gs>
              <a:gs pos="100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操作方法</a:t>
            </a:r>
          </a:p>
        </p:txBody>
      </p:sp>
      <p:pic>
        <p:nvPicPr>
          <p:cNvPr id="28" name="図 27">
            <a:extLst>
              <a:ext uri="{FF2B5EF4-FFF2-40B4-BE49-F238E27FC236}">
                <a16:creationId xmlns:a16="http://schemas.microsoft.com/office/drawing/2014/main" id="{B8910A67-B817-492F-8364-4D72B939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240" y="5377200"/>
            <a:ext cx="1893284" cy="957747"/>
          </a:xfrm>
          <a:prstGeom prst="rect">
            <a:avLst/>
          </a:prstGeom>
        </p:spPr>
      </p:pic>
      <p:grpSp>
        <p:nvGrpSpPr>
          <p:cNvPr id="87" name="グループ化 86">
            <a:extLst>
              <a:ext uri="{FF2B5EF4-FFF2-40B4-BE49-F238E27FC236}">
                <a16:creationId xmlns:a16="http://schemas.microsoft.com/office/drawing/2014/main" id="{66968A43-E239-4F9E-9C1A-0D92E87AA5A7}"/>
              </a:ext>
            </a:extLst>
          </p:cNvPr>
          <p:cNvGrpSpPr/>
          <p:nvPr/>
        </p:nvGrpSpPr>
        <p:grpSpPr>
          <a:xfrm>
            <a:off x="596172" y="6399659"/>
            <a:ext cx="2579675" cy="1516408"/>
            <a:chOff x="189302" y="6836740"/>
            <a:chExt cx="2544064" cy="1495475"/>
          </a:xfrm>
        </p:grpSpPr>
        <p:pic>
          <p:nvPicPr>
            <p:cNvPr id="26" name="図 25">
              <a:extLst>
                <a:ext uri="{FF2B5EF4-FFF2-40B4-BE49-F238E27FC236}">
                  <a16:creationId xmlns:a16="http://schemas.microsoft.com/office/drawing/2014/main" id="{802DCFF8-F86F-41E1-9581-8F979BD79107}"/>
                </a:ext>
              </a:extLst>
            </p:cNvPr>
            <p:cNvPicPr>
              <a:picLocks noChangeAspect="1"/>
            </p:cNvPicPr>
            <p:nvPr/>
          </p:nvPicPr>
          <p:blipFill rotWithShape="1">
            <a:blip r:embed="rId5"/>
            <a:srcRect t="10802"/>
            <a:stretch/>
          </p:blipFill>
          <p:spPr>
            <a:xfrm>
              <a:off x="189302" y="6836740"/>
              <a:ext cx="2544064" cy="1495475"/>
            </a:xfrm>
            <a:prstGeom prst="rect">
              <a:avLst/>
            </a:prstGeom>
          </p:spPr>
        </p:pic>
        <p:sp>
          <p:nvSpPr>
            <p:cNvPr id="29" name="楕円 28">
              <a:extLst>
                <a:ext uri="{FF2B5EF4-FFF2-40B4-BE49-F238E27FC236}">
                  <a16:creationId xmlns:a16="http://schemas.microsoft.com/office/drawing/2014/main" id="{3CFCDE7E-030B-41A6-AA64-78CC726206B5}"/>
                </a:ext>
              </a:extLst>
            </p:cNvPr>
            <p:cNvSpPr/>
            <p:nvPr/>
          </p:nvSpPr>
          <p:spPr>
            <a:xfrm>
              <a:off x="678180" y="7243509"/>
              <a:ext cx="104140" cy="104140"/>
            </a:xfrm>
            <a:prstGeom prst="ellipse">
              <a:avLst/>
            </a:prstGeom>
            <a:solidFill>
              <a:srgbClr val="C5FF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A</a:t>
              </a:r>
              <a:endParaRPr kumimoji="1" lang="ja-JP" altLang="en-US" sz="500" dirty="0">
                <a:solidFill>
                  <a:schemeClr val="tx1"/>
                </a:solidFill>
                <a:latin typeface="Arial Black" panose="020B0A04020102020204" pitchFamily="34" charset="0"/>
              </a:endParaRPr>
            </a:p>
          </p:txBody>
        </p:sp>
        <p:sp>
          <p:nvSpPr>
            <p:cNvPr id="30" name="楕円 29">
              <a:extLst>
                <a:ext uri="{FF2B5EF4-FFF2-40B4-BE49-F238E27FC236}">
                  <a16:creationId xmlns:a16="http://schemas.microsoft.com/office/drawing/2014/main" id="{A4D9A8F3-246B-45D7-9DF0-D6A606B6A0D4}"/>
                </a:ext>
              </a:extLst>
            </p:cNvPr>
            <p:cNvSpPr/>
            <p:nvPr/>
          </p:nvSpPr>
          <p:spPr>
            <a:xfrm>
              <a:off x="965200" y="7243509"/>
              <a:ext cx="104140" cy="104140"/>
            </a:xfrm>
            <a:prstGeom prst="ellipse">
              <a:avLst/>
            </a:prstGeom>
            <a:solidFill>
              <a:srgbClr val="C5FF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D</a:t>
              </a:r>
              <a:endParaRPr kumimoji="1" lang="ja-JP" altLang="en-US" sz="500" dirty="0">
                <a:solidFill>
                  <a:schemeClr val="tx1"/>
                </a:solidFill>
                <a:latin typeface="Arial Black" panose="020B0A04020102020204" pitchFamily="34" charset="0"/>
              </a:endParaRPr>
            </a:p>
          </p:txBody>
        </p:sp>
        <p:sp>
          <p:nvSpPr>
            <p:cNvPr id="31" name="楕円 30">
              <a:extLst>
                <a:ext uri="{FF2B5EF4-FFF2-40B4-BE49-F238E27FC236}">
                  <a16:creationId xmlns:a16="http://schemas.microsoft.com/office/drawing/2014/main" id="{6E61EA39-1C9F-4238-A4A3-E642BB052969}"/>
                </a:ext>
              </a:extLst>
            </p:cNvPr>
            <p:cNvSpPr/>
            <p:nvPr/>
          </p:nvSpPr>
          <p:spPr>
            <a:xfrm>
              <a:off x="1178560" y="7389785"/>
              <a:ext cx="104140" cy="104140"/>
            </a:xfrm>
            <a:prstGeom prst="ellipse">
              <a:avLst/>
            </a:prstGeom>
            <a:solidFill>
              <a:srgbClr val="3C75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V</a:t>
              </a:r>
              <a:endParaRPr kumimoji="1" lang="ja-JP" altLang="en-US" sz="500" dirty="0">
                <a:solidFill>
                  <a:schemeClr val="tx1"/>
                </a:solidFill>
                <a:latin typeface="Arial Black" panose="020B0A04020102020204" pitchFamily="34" charset="0"/>
              </a:endParaRPr>
            </a:p>
          </p:txBody>
        </p:sp>
        <p:sp>
          <p:nvSpPr>
            <p:cNvPr id="32" name="楕円 31">
              <a:extLst>
                <a:ext uri="{FF2B5EF4-FFF2-40B4-BE49-F238E27FC236}">
                  <a16:creationId xmlns:a16="http://schemas.microsoft.com/office/drawing/2014/main" id="{49789423-D6E0-449D-B9DF-A515F25BA1E7}"/>
                </a:ext>
              </a:extLst>
            </p:cNvPr>
            <p:cNvSpPr/>
            <p:nvPr/>
          </p:nvSpPr>
          <p:spPr>
            <a:xfrm>
              <a:off x="1541780" y="7243509"/>
              <a:ext cx="104140" cy="10414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J</a:t>
              </a:r>
              <a:endParaRPr kumimoji="1" lang="ja-JP" altLang="en-US" sz="500" dirty="0">
                <a:solidFill>
                  <a:schemeClr val="tx1"/>
                </a:solidFill>
                <a:latin typeface="Arial Black" panose="020B0A04020102020204" pitchFamily="34" charset="0"/>
              </a:endParaRPr>
            </a:p>
          </p:txBody>
        </p:sp>
        <p:sp>
          <p:nvSpPr>
            <p:cNvPr id="33" name="楕円 32">
              <a:extLst>
                <a:ext uri="{FF2B5EF4-FFF2-40B4-BE49-F238E27FC236}">
                  <a16:creationId xmlns:a16="http://schemas.microsoft.com/office/drawing/2014/main" id="{EADC3F06-8DFA-4B7E-8A61-52C1FD86228F}"/>
                </a:ext>
              </a:extLst>
            </p:cNvPr>
            <p:cNvSpPr/>
            <p:nvPr/>
          </p:nvSpPr>
          <p:spPr>
            <a:xfrm>
              <a:off x="1823720" y="7243509"/>
              <a:ext cx="104140" cy="10414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L</a:t>
              </a:r>
              <a:endParaRPr kumimoji="1" lang="ja-JP" altLang="en-US" sz="500" dirty="0">
                <a:solidFill>
                  <a:schemeClr val="tx1"/>
                </a:solidFill>
                <a:latin typeface="Arial Black" panose="020B0A04020102020204" pitchFamily="34" charset="0"/>
              </a:endParaRPr>
            </a:p>
          </p:txBody>
        </p:sp>
        <p:sp>
          <p:nvSpPr>
            <p:cNvPr id="34" name="楕円 33">
              <a:extLst>
                <a:ext uri="{FF2B5EF4-FFF2-40B4-BE49-F238E27FC236}">
                  <a16:creationId xmlns:a16="http://schemas.microsoft.com/office/drawing/2014/main" id="{4F4A0306-3D58-4E92-A630-F814C55CA820}"/>
                </a:ext>
              </a:extLst>
            </p:cNvPr>
            <p:cNvSpPr/>
            <p:nvPr/>
          </p:nvSpPr>
          <p:spPr>
            <a:xfrm>
              <a:off x="1663700" y="7108140"/>
              <a:ext cx="104140" cy="104140"/>
            </a:xfrm>
            <a:prstGeom prst="ellipse">
              <a:avLst/>
            </a:prstGeom>
            <a:solidFill>
              <a:srgbClr val="C835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I</a:t>
              </a:r>
              <a:endParaRPr kumimoji="1" lang="ja-JP" altLang="en-US" sz="500" dirty="0">
                <a:solidFill>
                  <a:schemeClr val="tx1"/>
                </a:solidFill>
                <a:latin typeface="Arial Black" panose="020B0A04020102020204" pitchFamily="34" charset="0"/>
              </a:endParaRPr>
            </a:p>
          </p:txBody>
        </p:sp>
        <p:sp>
          <p:nvSpPr>
            <p:cNvPr id="35" name="楕円 34">
              <a:extLst>
                <a:ext uri="{FF2B5EF4-FFF2-40B4-BE49-F238E27FC236}">
                  <a16:creationId xmlns:a16="http://schemas.microsoft.com/office/drawing/2014/main" id="{06BE0612-F184-4E77-BE0F-F138F8F49672}"/>
                </a:ext>
              </a:extLst>
            </p:cNvPr>
            <p:cNvSpPr/>
            <p:nvPr/>
          </p:nvSpPr>
          <p:spPr>
            <a:xfrm>
              <a:off x="1682750" y="7243509"/>
              <a:ext cx="104140" cy="1041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500" dirty="0">
                  <a:solidFill>
                    <a:schemeClr val="tx1"/>
                  </a:solidFill>
                  <a:latin typeface="Arial Black" panose="020B0A04020102020204" pitchFamily="34" charset="0"/>
                </a:rPr>
                <a:t>K</a:t>
              </a:r>
              <a:endParaRPr kumimoji="1" lang="ja-JP" altLang="en-US" sz="500" dirty="0">
                <a:solidFill>
                  <a:schemeClr val="tx1"/>
                </a:solidFill>
                <a:latin typeface="Arial Black" panose="020B0A04020102020204" pitchFamily="34" charset="0"/>
              </a:endParaRPr>
            </a:p>
          </p:txBody>
        </p:sp>
        <p:sp>
          <p:nvSpPr>
            <p:cNvPr id="37" name="四角形: 角を丸くする 36">
              <a:extLst>
                <a:ext uri="{FF2B5EF4-FFF2-40B4-BE49-F238E27FC236}">
                  <a16:creationId xmlns:a16="http://schemas.microsoft.com/office/drawing/2014/main" id="{824019AE-AA51-4CFE-89F5-FB56F1DD91E7}"/>
                </a:ext>
              </a:extLst>
            </p:cNvPr>
            <p:cNvSpPr/>
            <p:nvPr/>
          </p:nvSpPr>
          <p:spPr>
            <a:xfrm>
              <a:off x="1230630" y="7537558"/>
              <a:ext cx="311150" cy="104140"/>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700" dirty="0"/>
            </a:p>
          </p:txBody>
        </p:sp>
        <p:sp>
          <p:nvSpPr>
            <p:cNvPr id="38" name="テキスト ボックス 37">
              <a:extLst>
                <a:ext uri="{FF2B5EF4-FFF2-40B4-BE49-F238E27FC236}">
                  <a16:creationId xmlns:a16="http://schemas.microsoft.com/office/drawing/2014/main" id="{E6257130-B6D0-4051-AF35-89639416E183}"/>
                </a:ext>
              </a:extLst>
            </p:cNvPr>
            <p:cNvSpPr txBox="1"/>
            <p:nvPr/>
          </p:nvSpPr>
          <p:spPr>
            <a:xfrm>
              <a:off x="1181577" y="7511488"/>
              <a:ext cx="519430" cy="166940"/>
            </a:xfrm>
            <a:prstGeom prst="rect">
              <a:avLst/>
            </a:prstGeom>
            <a:noFill/>
          </p:spPr>
          <p:txBody>
            <a:bodyPr wrap="square" rtlCol="0">
              <a:spAutoFit/>
            </a:bodyPr>
            <a:lstStyle/>
            <a:p>
              <a:r>
                <a:rPr kumimoji="1" lang="en-US" altLang="ja-JP" sz="500" dirty="0">
                  <a:latin typeface="Arial Black" panose="020B0A04020102020204" pitchFamily="34" charset="0"/>
                </a:rPr>
                <a:t>SPACE</a:t>
              </a:r>
              <a:endParaRPr kumimoji="1" lang="ja-JP" altLang="en-US" sz="500" dirty="0">
                <a:latin typeface="Arial Black" panose="020B0A04020102020204" pitchFamily="34" charset="0"/>
              </a:endParaRPr>
            </a:p>
          </p:txBody>
        </p:sp>
      </p:grpSp>
      <p:grpSp>
        <p:nvGrpSpPr>
          <p:cNvPr id="51" name="グループ化 50">
            <a:extLst>
              <a:ext uri="{FF2B5EF4-FFF2-40B4-BE49-F238E27FC236}">
                <a16:creationId xmlns:a16="http://schemas.microsoft.com/office/drawing/2014/main" id="{00A70B9D-8DCF-43F3-B0EC-2A932E87B520}"/>
              </a:ext>
            </a:extLst>
          </p:cNvPr>
          <p:cNvGrpSpPr/>
          <p:nvPr/>
        </p:nvGrpSpPr>
        <p:grpSpPr>
          <a:xfrm>
            <a:off x="4889735" y="3940962"/>
            <a:ext cx="1929910" cy="957028"/>
            <a:chOff x="4383129" y="3754258"/>
            <a:chExt cx="2250282" cy="1115897"/>
          </a:xfrm>
        </p:grpSpPr>
        <p:pic>
          <p:nvPicPr>
            <p:cNvPr id="47" name="図 46">
              <a:extLst>
                <a:ext uri="{FF2B5EF4-FFF2-40B4-BE49-F238E27FC236}">
                  <a16:creationId xmlns:a16="http://schemas.microsoft.com/office/drawing/2014/main" id="{0F988238-271C-41B7-BFB2-46A00A5CFC5F}"/>
                </a:ext>
              </a:extLst>
            </p:cNvPr>
            <p:cNvPicPr>
              <a:picLocks noChangeAspect="1"/>
            </p:cNvPicPr>
            <p:nvPr/>
          </p:nvPicPr>
          <p:blipFill>
            <a:blip r:embed="rId6"/>
            <a:stretch>
              <a:fillRect/>
            </a:stretch>
          </p:blipFill>
          <p:spPr>
            <a:xfrm>
              <a:off x="6126697" y="4313403"/>
              <a:ext cx="506714" cy="542908"/>
            </a:xfrm>
            <a:prstGeom prst="rect">
              <a:avLst/>
            </a:prstGeom>
          </p:spPr>
        </p:pic>
        <p:pic>
          <p:nvPicPr>
            <p:cNvPr id="48" name="図 47">
              <a:extLst>
                <a:ext uri="{FF2B5EF4-FFF2-40B4-BE49-F238E27FC236}">
                  <a16:creationId xmlns:a16="http://schemas.microsoft.com/office/drawing/2014/main" id="{D2364D78-EF9A-4425-B63E-024819882C05}"/>
                </a:ext>
              </a:extLst>
            </p:cNvPr>
            <p:cNvPicPr>
              <a:picLocks noChangeAspect="1"/>
            </p:cNvPicPr>
            <p:nvPr/>
          </p:nvPicPr>
          <p:blipFill>
            <a:blip r:embed="rId7"/>
            <a:stretch>
              <a:fillRect/>
            </a:stretch>
          </p:blipFill>
          <p:spPr>
            <a:xfrm>
              <a:off x="5260694" y="4304108"/>
              <a:ext cx="558788" cy="558788"/>
            </a:xfrm>
            <a:prstGeom prst="rect">
              <a:avLst/>
            </a:prstGeom>
          </p:spPr>
        </p:pic>
        <p:pic>
          <p:nvPicPr>
            <p:cNvPr id="49" name="図 48">
              <a:extLst>
                <a:ext uri="{FF2B5EF4-FFF2-40B4-BE49-F238E27FC236}">
                  <a16:creationId xmlns:a16="http://schemas.microsoft.com/office/drawing/2014/main" id="{70B477A3-893C-4EA3-A185-4CA7D75AF544}"/>
                </a:ext>
              </a:extLst>
            </p:cNvPr>
            <p:cNvPicPr>
              <a:picLocks noChangeAspect="1"/>
            </p:cNvPicPr>
            <p:nvPr/>
          </p:nvPicPr>
          <p:blipFill>
            <a:blip r:embed="rId8"/>
            <a:stretch>
              <a:fillRect/>
            </a:stretch>
          </p:blipFill>
          <p:spPr>
            <a:xfrm rot="20215928">
              <a:off x="4383129" y="3754258"/>
              <a:ext cx="558787" cy="558787"/>
            </a:xfrm>
            <a:prstGeom prst="rect">
              <a:avLst/>
            </a:prstGeom>
          </p:spPr>
        </p:pic>
        <p:pic>
          <p:nvPicPr>
            <p:cNvPr id="50" name="図 49">
              <a:extLst>
                <a:ext uri="{FF2B5EF4-FFF2-40B4-BE49-F238E27FC236}">
                  <a16:creationId xmlns:a16="http://schemas.microsoft.com/office/drawing/2014/main" id="{7ABE4FB0-EDB3-4BBE-A2A7-0586510D56E0}"/>
                </a:ext>
              </a:extLst>
            </p:cNvPr>
            <p:cNvPicPr>
              <a:picLocks noChangeAspect="1"/>
            </p:cNvPicPr>
            <p:nvPr/>
          </p:nvPicPr>
          <p:blipFill>
            <a:blip r:embed="rId9"/>
            <a:stretch>
              <a:fillRect/>
            </a:stretch>
          </p:blipFill>
          <p:spPr>
            <a:xfrm>
              <a:off x="4702547" y="4304107"/>
              <a:ext cx="558788" cy="566048"/>
            </a:xfrm>
            <a:prstGeom prst="rect">
              <a:avLst/>
            </a:prstGeom>
          </p:spPr>
        </p:pic>
      </p:grpSp>
      <p:pic>
        <p:nvPicPr>
          <p:cNvPr id="75" name="図 74">
            <a:extLst>
              <a:ext uri="{FF2B5EF4-FFF2-40B4-BE49-F238E27FC236}">
                <a16:creationId xmlns:a16="http://schemas.microsoft.com/office/drawing/2014/main" id="{5A0C3FED-1E54-4C4F-A830-E4D2FB85F4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349484">
            <a:off x="4535150" y="1334134"/>
            <a:ext cx="1996968" cy="1169509"/>
          </a:xfrm>
          <a:prstGeom prst="rect">
            <a:avLst/>
          </a:prstGeom>
        </p:spPr>
      </p:pic>
      <p:sp>
        <p:nvSpPr>
          <p:cNvPr id="76" name="四角形: 角を丸くする 75">
            <a:extLst>
              <a:ext uri="{FF2B5EF4-FFF2-40B4-BE49-F238E27FC236}">
                <a16:creationId xmlns:a16="http://schemas.microsoft.com/office/drawing/2014/main" id="{55CDEE6E-92FB-45EC-B963-0FAF3771E91A}"/>
              </a:ext>
            </a:extLst>
          </p:cNvPr>
          <p:cNvSpPr/>
          <p:nvPr/>
        </p:nvSpPr>
        <p:spPr>
          <a:xfrm>
            <a:off x="160006" y="1322386"/>
            <a:ext cx="3889055" cy="249936"/>
          </a:xfrm>
          <a:prstGeom prst="roundRect">
            <a:avLst/>
          </a:prstGeom>
          <a:gradFill flip="none" rotWithShape="1">
            <a:gsLst>
              <a:gs pos="73000">
                <a:srgbClr val="FF7E09"/>
              </a:gs>
              <a:gs pos="100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どんなゲーム？？</a:t>
            </a:r>
          </a:p>
        </p:txBody>
      </p:sp>
      <p:sp>
        <p:nvSpPr>
          <p:cNvPr id="86" name="正方形/長方形 85">
            <a:extLst>
              <a:ext uri="{FF2B5EF4-FFF2-40B4-BE49-F238E27FC236}">
                <a16:creationId xmlns:a16="http://schemas.microsoft.com/office/drawing/2014/main" id="{C4BD3536-48DE-4BA1-A3E8-A4D0485E8DD4}"/>
              </a:ext>
            </a:extLst>
          </p:cNvPr>
          <p:cNvSpPr/>
          <p:nvPr/>
        </p:nvSpPr>
        <p:spPr>
          <a:xfrm>
            <a:off x="3742548" y="8294636"/>
            <a:ext cx="3094562" cy="738664"/>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語彙スロットが</a:t>
            </a:r>
            <a:r>
              <a:rPr lang="en-US" altLang="ja-JP" sz="1050" dirty="0">
                <a:latin typeface="HGP創英角ｺﾞｼｯｸUB" panose="020B0900000000000000" pitchFamily="50" charset="-128"/>
                <a:ea typeface="HGP創英角ｺﾞｼｯｸUB" panose="020B0900000000000000" pitchFamily="50" charset="-128"/>
              </a:rPr>
              <a:t>4</a:t>
            </a:r>
            <a:r>
              <a:rPr lang="ja-JP" altLang="en-US" sz="1050" dirty="0">
                <a:latin typeface="HGP創英角ｺﾞｼｯｸUB" panose="020B0900000000000000" pitchFamily="50" charset="-128"/>
                <a:ea typeface="HGP創英角ｺﾞｼｯｸUB" panose="020B0900000000000000" pitchFamily="50" charset="-128"/>
              </a:rPr>
              <a:t>文字揃ったら</a:t>
            </a:r>
            <a:r>
              <a:rPr lang="en-US" altLang="ja-JP" sz="1050" dirty="0">
                <a:latin typeface="HGP創英角ｺﾞｼｯｸUB" panose="020B0900000000000000" pitchFamily="50" charset="-128"/>
                <a:ea typeface="HGP創英角ｺﾞｼｯｸUB" panose="020B0900000000000000" pitchFamily="50" charset="-128"/>
              </a:rPr>
              <a:t>K</a:t>
            </a:r>
            <a:r>
              <a:rPr lang="ja-JP" altLang="en-US" sz="1050" dirty="0">
                <a:latin typeface="HGP創英角ｺﾞｼｯｸUB" panose="020B0900000000000000" pitchFamily="50" charset="-128"/>
                <a:ea typeface="HGP創英角ｺﾞｼｯｸUB" panose="020B0900000000000000" pitchFamily="50" charset="-128"/>
              </a:rPr>
              <a:t>キーで決定！</a:t>
            </a:r>
            <a:endParaRPr lang="en-US" altLang="ja-JP" sz="1050" dirty="0">
              <a:latin typeface="HGP創英角ｺﾞｼｯｸUB" panose="020B0900000000000000" pitchFamily="50" charset="-128"/>
              <a:ea typeface="HGP創英角ｺﾞｼｯｸUB" panose="020B0900000000000000" pitchFamily="50" charset="-128"/>
            </a:endParaRPr>
          </a:p>
          <a:p>
            <a:r>
              <a:rPr lang="en-US" altLang="ja-JP" sz="1050" dirty="0">
                <a:latin typeface="HGP創英角ｺﾞｼｯｸUB" panose="020B0900000000000000" pitchFamily="50" charset="-128"/>
                <a:ea typeface="HGP創英角ｺﾞｼｯｸUB" panose="020B0900000000000000" pitchFamily="50" charset="-128"/>
              </a:rPr>
              <a:t>4</a:t>
            </a:r>
            <a:r>
              <a:rPr lang="ja-JP" altLang="en-US" sz="1050" dirty="0">
                <a:latin typeface="HGP創英角ｺﾞｼｯｸUB" panose="020B0900000000000000" pitchFamily="50" charset="-128"/>
                <a:ea typeface="HGP創英角ｺﾞｼｯｸUB" panose="020B0900000000000000" pitchFamily="50" charset="-128"/>
              </a:rPr>
              <a:t>文字が言葉になっていれば得点ゲット！</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言葉になっていなければペナルティとして</a:t>
            </a:r>
            <a:r>
              <a:rPr lang="en-US" altLang="ja-JP" sz="1050" dirty="0">
                <a:latin typeface="HGP創英角ｺﾞｼｯｸUB" panose="020B0900000000000000" pitchFamily="50" charset="-128"/>
                <a:ea typeface="HGP創英角ｺﾞｼｯｸUB" panose="020B0900000000000000" pitchFamily="50" charset="-128"/>
              </a:rPr>
              <a:t>30</a:t>
            </a:r>
            <a:r>
              <a:rPr lang="ja-JP" altLang="en-US" sz="1050" dirty="0">
                <a:latin typeface="HGP創英角ｺﾞｼｯｸUB" panose="020B0900000000000000" pitchFamily="50" charset="-128"/>
                <a:ea typeface="HGP創英角ｺﾞｼｯｸUB" panose="020B0900000000000000" pitchFamily="50" charset="-128"/>
              </a:rPr>
              <a:t>秒</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プレイ時間が短くなります．</a:t>
            </a:r>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39" name="正方形/長方形 38">
            <a:extLst>
              <a:ext uri="{FF2B5EF4-FFF2-40B4-BE49-F238E27FC236}">
                <a16:creationId xmlns:a16="http://schemas.microsoft.com/office/drawing/2014/main" id="{D4CBB357-0B05-4756-9AC8-6BE5ACDC7616}"/>
              </a:ext>
            </a:extLst>
          </p:cNvPr>
          <p:cNvSpPr/>
          <p:nvPr/>
        </p:nvSpPr>
        <p:spPr>
          <a:xfrm>
            <a:off x="3747875" y="5715024"/>
            <a:ext cx="3252380" cy="415498"/>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キャラクターの基本移動について，</a:t>
            </a:r>
            <a:endParaRPr lang="en-US" altLang="ja-JP" sz="1050" dirty="0">
              <a:latin typeface="HGP創英角ｺﾞｼｯｸUB" panose="020B0900000000000000" pitchFamily="50" charset="-128"/>
              <a:ea typeface="HGP創英角ｺﾞｼｯｸUB" panose="020B0900000000000000" pitchFamily="50" charset="-128"/>
            </a:endParaRPr>
          </a:p>
          <a:p>
            <a:r>
              <a:rPr lang="en-US" altLang="ja-JP" sz="1050" dirty="0">
                <a:latin typeface="HGP創英角ｺﾞｼｯｸUB" panose="020B0900000000000000" pitchFamily="50" charset="-128"/>
                <a:ea typeface="HGP創英角ｺﾞｼｯｸUB" panose="020B0900000000000000" pitchFamily="50" charset="-128"/>
              </a:rPr>
              <a:t>PC</a:t>
            </a:r>
            <a:r>
              <a:rPr lang="ja-JP" altLang="en-US" sz="1050" dirty="0">
                <a:latin typeface="HGP創英角ｺﾞｼｯｸUB" panose="020B0900000000000000" pitchFamily="50" charset="-128"/>
                <a:ea typeface="HGP創英角ｺﾞｼｯｸUB" panose="020B0900000000000000" pitchFamily="50" charset="-128"/>
              </a:rPr>
              <a:t>ゲームでよくあるゲームの操作方法を踏襲しました．</a:t>
            </a:r>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41" name="四角形: 角を丸くする 40">
            <a:extLst>
              <a:ext uri="{FF2B5EF4-FFF2-40B4-BE49-F238E27FC236}">
                <a16:creationId xmlns:a16="http://schemas.microsoft.com/office/drawing/2014/main" id="{05AD5E78-AD5B-48FF-91DB-BFE894686DC1}"/>
              </a:ext>
            </a:extLst>
          </p:cNvPr>
          <p:cNvSpPr/>
          <p:nvPr/>
        </p:nvSpPr>
        <p:spPr>
          <a:xfrm flipV="1">
            <a:off x="3563594" y="5690250"/>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55" name="楕円 54">
            <a:extLst>
              <a:ext uri="{FF2B5EF4-FFF2-40B4-BE49-F238E27FC236}">
                <a16:creationId xmlns:a16="http://schemas.microsoft.com/office/drawing/2014/main" id="{F18DB586-FAFB-452A-9B51-D02789982DBD}"/>
              </a:ext>
            </a:extLst>
          </p:cNvPr>
          <p:cNvSpPr/>
          <p:nvPr/>
        </p:nvSpPr>
        <p:spPr>
          <a:xfrm>
            <a:off x="3751298" y="5447114"/>
            <a:ext cx="213396" cy="213396"/>
          </a:xfrm>
          <a:prstGeom prst="ellipse">
            <a:avLst/>
          </a:prstGeom>
          <a:solidFill>
            <a:srgbClr val="C5FF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A</a:t>
            </a:r>
            <a:endParaRPr kumimoji="1" lang="ja-JP" altLang="en-US" sz="1100" dirty="0">
              <a:solidFill>
                <a:schemeClr val="tx1"/>
              </a:solidFill>
              <a:latin typeface="Arial Black" panose="020B0A04020102020204" pitchFamily="34" charset="0"/>
            </a:endParaRPr>
          </a:p>
        </p:txBody>
      </p:sp>
      <p:sp>
        <p:nvSpPr>
          <p:cNvPr id="56" name="楕円 55">
            <a:extLst>
              <a:ext uri="{FF2B5EF4-FFF2-40B4-BE49-F238E27FC236}">
                <a16:creationId xmlns:a16="http://schemas.microsoft.com/office/drawing/2014/main" id="{CBFCFB48-1FD4-4725-8BCE-88CB6EE3B668}"/>
              </a:ext>
            </a:extLst>
          </p:cNvPr>
          <p:cNvSpPr/>
          <p:nvPr/>
        </p:nvSpPr>
        <p:spPr>
          <a:xfrm>
            <a:off x="3964694" y="5444215"/>
            <a:ext cx="213396" cy="213396"/>
          </a:xfrm>
          <a:prstGeom prst="ellipse">
            <a:avLst/>
          </a:prstGeom>
          <a:solidFill>
            <a:srgbClr val="C5FF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D</a:t>
            </a:r>
            <a:endParaRPr kumimoji="1" lang="ja-JP" altLang="en-US" sz="1100" dirty="0">
              <a:solidFill>
                <a:schemeClr val="tx1"/>
              </a:solidFill>
              <a:latin typeface="Arial Black" panose="020B0A04020102020204" pitchFamily="34" charset="0"/>
            </a:endParaRPr>
          </a:p>
        </p:txBody>
      </p:sp>
      <p:sp>
        <p:nvSpPr>
          <p:cNvPr id="57" name="楕円 56">
            <a:extLst>
              <a:ext uri="{FF2B5EF4-FFF2-40B4-BE49-F238E27FC236}">
                <a16:creationId xmlns:a16="http://schemas.microsoft.com/office/drawing/2014/main" id="{5FEAF427-F53E-4ECD-9652-C94B7E4AFB06}"/>
              </a:ext>
            </a:extLst>
          </p:cNvPr>
          <p:cNvSpPr/>
          <p:nvPr/>
        </p:nvSpPr>
        <p:spPr>
          <a:xfrm>
            <a:off x="3751298" y="6323376"/>
            <a:ext cx="213396" cy="213396"/>
          </a:xfrm>
          <a:prstGeom prst="ellipse">
            <a:avLst/>
          </a:prstGeom>
          <a:solidFill>
            <a:srgbClr val="3C75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V</a:t>
            </a:r>
            <a:endParaRPr kumimoji="1" lang="ja-JP" altLang="en-US" sz="1100" dirty="0">
              <a:solidFill>
                <a:schemeClr val="tx1"/>
              </a:solidFill>
              <a:latin typeface="Arial Black" panose="020B0A04020102020204" pitchFamily="34" charset="0"/>
            </a:endParaRPr>
          </a:p>
        </p:txBody>
      </p:sp>
      <p:sp>
        <p:nvSpPr>
          <p:cNvPr id="58" name="楕円 57">
            <a:extLst>
              <a:ext uri="{FF2B5EF4-FFF2-40B4-BE49-F238E27FC236}">
                <a16:creationId xmlns:a16="http://schemas.microsoft.com/office/drawing/2014/main" id="{C946A58E-F7B0-40DA-BC6A-451C7C5CCEC3}"/>
              </a:ext>
            </a:extLst>
          </p:cNvPr>
          <p:cNvSpPr/>
          <p:nvPr/>
        </p:nvSpPr>
        <p:spPr>
          <a:xfrm>
            <a:off x="258746" y="8013258"/>
            <a:ext cx="213396" cy="2133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J</a:t>
            </a:r>
            <a:endParaRPr kumimoji="1" lang="ja-JP" altLang="en-US" sz="1100" dirty="0">
              <a:solidFill>
                <a:schemeClr val="tx1"/>
              </a:solidFill>
              <a:latin typeface="Arial Black" panose="020B0A04020102020204" pitchFamily="34" charset="0"/>
            </a:endParaRPr>
          </a:p>
        </p:txBody>
      </p:sp>
      <p:sp>
        <p:nvSpPr>
          <p:cNvPr id="59" name="楕円 58">
            <a:extLst>
              <a:ext uri="{FF2B5EF4-FFF2-40B4-BE49-F238E27FC236}">
                <a16:creationId xmlns:a16="http://schemas.microsoft.com/office/drawing/2014/main" id="{D38EEA03-C7E6-4D9F-B483-C57EDDC2AF05}"/>
              </a:ext>
            </a:extLst>
          </p:cNvPr>
          <p:cNvSpPr/>
          <p:nvPr/>
        </p:nvSpPr>
        <p:spPr>
          <a:xfrm>
            <a:off x="468029" y="8012239"/>
            <a:ext cx="213396" cy="2133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L</a:t>
            </a:r>
            <a:endParaRPr kumimoji="1" lang="ja-JP" altLang="en-US" sz="1100" dirty="0">
              <a:solidFill>
                <a:schemeClr val="tx1"/>
              </a:solidFill>
              <a:latin typeface="Arial Black" panose="020B0A04020102020204" pitchFamily="34" charset="0"/>
            </a:endParaRPr>
          </a:p>
        </p:txBody>
      </p:sp>
      <p:sp>
        <p:nvSpPr>
          <p:cNvPr id="60" name="楕円 59">
            <a:extLst>
              <a:ext uri="{FF2B5EF4-FFF2-40B4-BE49-F238E27FC236}">
                <a16:creationId xmlns:a16="http://schemas.microsoft.com/office/drawing/2014/main" id="{AF2A5567-28A2-41F3-A684-40280B079830}"/>
              </a:ext>
            </a:extLst>
          </p:cNvPr>
          <p:cNvSpPr/>
          <p:nvPr/>
        </p:nvSpPr>
        <p:spPr>
          <a:xfrm>
            <a:off x="305619" y="9380958"/>
            <a:ext cx="213396" cy="213396"/>
          </a:xfrm>
          <a:prstGeom prst="ellipse">
            <a:avLst/>
          </a:prstGeom>
          <a:solidFill>
            <a:srgbClr val="C835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I</a:t>
            </a:r>
            <a:endParaRPr kumimoji="1" lang="ja-JP" altLang="en-US" sz="1100" dirty="0">
              <a:solidFill>
                <a:schemeClr val="tx1"/>
              </a:solidFill>
              <a:latin typeface="Arial Black" panose="020B0A04020102020204" pitchFamily="34" charset="0"/>
            </a:endParaRPr>
          </a:p>
        </p:txBody>
      </p:sp>
      <p:sp>
        <p:nvSpPr>
          <p:cNvPr id="61" name="楕円 60">
            <a:extLst>
              <a:ext uri="{FF2B5EF4-FFF2-40B4-BE49-F238E27FC236}">
                <a16:creationId xmlns:a16="http://schemas.microsoft.com/office/drawing/2014/main" id="{B6A78D7E-55A7-4C4A-85D4-7AFF2A4EB188}"/>
              </a:ext>
            </a:extLst>
          </p:cNvPr>
          <p:cNvSpPr/>
          <p:nvPr/>
        </p:nvSpPr>
        <p:spPr>
          <a:xfrm>
            <a:off x="3760818" y="8003648"/>
            <a:ext cx="213396" cy="2133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100" dirty="0">
                <a:solidFill>
                  <a:schemeClr val="tx1"/>
                </a:solidFill>
                <a:latin typeface="Arial Black" panose="020B0A04020102020204" pitchFamily="34" charset="0"/>
              </a:rPr>
              <a:t>K</a:t>
            </a:r>
            <a:endParaRPr kumimoji="1" lang="ja-JP" altLang="en-US" sz="1100" dirty="0">
              <a:solidFill>
                <a:schemeClr val="tx1"/>
              </a:solidFill>
              <a:latin typeface="Arial Black" panose="020B0A04020102020204" pitchFamily="34" charset="0"/>
            </a:endParaRPr>
          </a:p>
        </p:txBody>
      </p:sp>
      <p:grpSp>
        <p:nvGrpSpPr>
          <p:cNvPr id="64" name="グループ化 63">
            <a:extLst>
              <a:ext uri="{FF2B5EF4-FFF2-40B4-BE49-F238E27FC236}">
                <a16:creationId xmlns:a16="http://schemas.microsoft.com/office/drawing/2014/main" id="{E4E1EE5D-6F0C-4D58-AB4D-10A77DB43ACC}"/>
              </a:ext>
            </a:extLst>
          </p:cNvPr>
          <p:cNvGrpSpPr/>
          <p:nvPr/>
        </p:nvGrpSpPr>
        <p:grpSpPr>
          <a:xfrm>
            <a:off x="4946911" y="5441922"/>
            <a:ext cx="1064377" cy="255482"/>
            <a:chOff x="3899141" y="8104776"/>
            <a:chExt cx="1277580" cy="306658"/>
          </a:xfrm>
        </p:grpSpPr>
        <p:sp>
          <p:nvSpPr>
            <p:cNvPr id="63" name="四角形: 角を丸くする 62">
              <a:extLst>
                <a:ext uri="{FF2B5EF4-FFF2-40B4-BE49-F238E27FC236}">
                  <a16:creationId xmlns:a16="http://schemas.microsoft.com/office/drawing/2014/main" id="{1126C7B8-3DC2-4FE5-8311-F2C27CCEDC03}"/>
                </a:ext>
              </a:extLst>
            </p:cNvPr>
            <p:cNvSpPr/>
            <p:nvPr/>
          </p:nvSpPr>
          <p:spPr>
            <a:xfrm>
              <a:off x="3937762" y="8104776"/>
              <a:ext cx="765298" cy="25614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a:t>　</a:t>
              </a:r>
            </a:p>
          </p:txBody>
        </p:sp>
        <p:sp>
          <p:nvSpPr>
            <p:cNvPr id="62" name="テキスト ボックス 61">
              <a:extLst>
                <a:ext uri="{FF2B5EF4-FFF2-40B4-BE49-F238E27FC236}">
                  <a16:creationId xmlns:a16="http://schemas.microsoft.com/office/drawing/2014/main" id="{1851D2A5-5E40-4386-8626-2B93EAEAE920}"/>
                </a:ext>
              </a:extLst>
            </p:cNvPr>
            <p:cNvSpPr txBox="1"/>
            <p:nvPr/>
          </p:nvSpPr>
          <p:spPr>
            <a:xfrm>
              <a:off x="3899141" y="8106656"/>
              <a:ext cx="1277580" cy="304778"/>
            </a:xfrm>
            <a:prstGeom prst="rect">
              <a:avLst/>
            </a:prstGeom>
            <a:noFill/>
          </p:spPr>
          <p:txBody>
            <a:bodyPr wrap="square" rtlCol="0">
              <a:spAutoFit/>
            </a:bodyPr>
            <a:lstStyle/>
            <a:p>
              <a:r>
                <a:rPr kumimoji="1" lang="en-US" altLang="ja-JP" sz="1050" dirty="0">
                  <a:latin typeface="Arial Black" panose="020B0A04020102020204" pitchFamily="34" charset="0"/>
                </a:rPr>
                <a:t>SPACE</a:t>
              </a:r>
              <a:endParaRPr kumimoji="1" lang="ja-JP" altLang="en-US" sz="1050" dirty="0">
                <a:latin typeface="Arial Black" panose="020B0A04020102020204" pitchFamily="34" charset="0"/>
              </a:endParaRPr>
            </a:p>
          </p:txBody>
        </p:sp>
      </p:grpSp>
      <p:sp>
        <p:nvSpPr>
          <p:cNvPr id="65" name="正方形/長方形 64">
            <a:extLst>
              <a:ext uri="{FF2B5EF4-FFF2-40B4-BE49-F238E27FC236}">
                <a16:creationId xmlns:a16="http://schemas.microsoft.com/office/drawing/2014/main" id="{4796E870-FE9B-4F72-AF40-72D905D41D6A}"/>
              </a:ext>
            </a:extLst>
          </p:cNvPr>
          <p:cNvSpPr/>
          <p:nvPr/>
        </p:nvSpPr>
        <p:spPr>
          <a:xfrm>
            <a:off x="4134356" y="5441948"/>
            <a:ext cx="721746"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左右移動</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66" name="正方形/長方形 65">
            <a:extLst>
              <a:ext uri="{FF2B5EF4-FFF2-40B4-BE49-F238E27FC236}">
                <a16:creationId xmlns:a16="http://schemas.microsoft.com/office/drawing/2014/main" id="{FE5AD94E-23ED-4892-AA2E-165C0A531878}"/>
              </a:ext>
            </a:extLst>
          </p:cNvPr>
          <p:cNvSpPr/>
          <p:nvPr/>
        </p:nvSpPr>
        <p:spPr>
          <a:xfrm>
            <a:off x="5583991" y="5441949"/>
            <a:ext cx="721746"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ジャンプ</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71" name="四角形: 角を丸くする 70">
            <a:extLst>
              <a:ext uri="{FF2B5EF4-FFF2-40B4-BE49-F238E27FC236}">
                <a16:creationId xmlns:a16="http://schemas.microsoft.com/office/drawing/2014/main" id="{7991BD83-6758-475D-B0CA-B2B3EBE740B6}"/>
              </a:ext>
            </a:extLst>
          </p:cNvPr>
          <p:cNvSpPr/>
          <p:nvPr/>
        </p:nvSpPr>
        <p:spPr>
          <a:xfrm flipV="1">
            <a:off x="3554264" y="6560646"/>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72" name="正方形/長方形 71">
            <a:extLst>
              <a:ext uri="{FF2B5EF4-FFF2-40B4-BE49-F238E27FC236}">
                <a16:creationId xmlns:a16="http://schemas.microsoft.com/office/drawing/2014/main" id="{725ED798-E22A-4CCC-AA86-A5E1C6FF1541}"/>
              </a:ext>
            </a:extLst>
          </p:cNvPr>
          <p:cNvSpPr/>
          <p:nvPr/>
        </p:nvSpPr>
        <p:spPr>
          <a:xfrm>
            <a:off x="3948364" y="6314686"/>
            <a:ext cx="721746"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ピストル</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73" name="正方形/長方形 72">
            <a:extLst>
              <a:ext uri="{FF2B5EF4-FFF2-40B4-BE49-F238E27FC236}">
                <a16:creationId xmlns:a16="http://schemas.microsoft.com/office/drawing/2014/main" id="{DB39CAA5-03C1-4148-A557-E5DD3EF0E4CF}"/>
              </a:ext>
            </a:extLst>
          </p:cNvPr>
          <p:cNvSpPr/>
          <p:nvPr/>
        </p:nvSpPr>
        <p:spPr>
          <a:xfrm>
            <a:off x="3761296" y="6619851"/>
            <a:ext cx="3094562" cy="415498"/>
          </a:xfrm>
          <a:prstGeom prst="rect">
            <a:avLst/>
          </a:prstGeom>
        </p:spPr>
        <p:txBody>
          <a:bodyPr wrap="square">
            <a:spAutoFit/>
          </a:bodyPr>
          <a:lstStyle/>
          <a:p>
            <a:r>
              <a:rPr lang="en-US" altLang="ja-JP" sz="1050" dirty="0">
                <a:latin typeface="HGP創英角ｺﾞｼｯｸUB" panose="020B0900000000000000" pitchFamily="50" charset="-128"/>
                <a:ea typeface="HGP創英角ｺﾞｼｯｸUB" panose="020B0900000000000000" pitchFamily="50" charset="-128"/>
              </a:rPr>
              <a:t>V</a:t>
            </a:r>
            <a:r>
              <a:rPr lang="ja-JP" altLang="en-US" sz="1050" dirty="0">
                <a:latin typeface="HGP創英角ｺﾞｼｯｸUB" panose="020B0900000000000000" pitchFamily="50" charset="-128"/>
                <a:ea typeface="HGP創英角ｺﾞｼｯｸUB" panose="020B0900000000000000" pitchFamily="50" charset="-128"/>
              </a:rPr>
              <a:t>キーで水平方向に弾を発射し，</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命中したひらがなブロックを取得できます．</a:t>
            </a:r>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78" name="四角形: 角を丸くする 77">
            <a:extLst>
              <a:ext uri="{FF2B5EF4-FFF2-40B4-BE49-F238E27FC236}">
                <a16:creationId xmlns:a16="http://schemas.microsoft.com/office/drawing/2014/main" id="{9413CAE2-D23E-46FE-91F5-E0BBB140AA22}"/>
              </a:ext>
            </a:extLst>
          </p:cNvPr>
          <p:cNvSpPr/>
          <p:nvPr/>
        </p:nvSpPr>
        <p:spPr>
          <a:xfrm flipV="1">
            <a:off x="89308" y="8235429"/>
            <a:ext cx="3349132"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79" name="正方形/長方形 78">
            <a:extLst>
              <a:ext uri="{FF2B5EF4-FFF2-40B4-BE49-F238E27FC236}">
                <a16:creationId xmlns:a16="http://schemas.microsoft.com/office/drawing/2014/main" id="{223FA066-72FC-4C40-BCD6-EA3BD3605976}"/>
              </a:ext>
            </a:extLst>
          </p:cNvPr>
          <p:cNvSpPr/>
          <p:nvPr/>
        </p:nvSpPr>
        <p:spPr>
          <a:xfrm>
            <a:off x="686947" y="7994864"/>
            <a:ext cx="2035832"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語彙スロットのカーソル移動</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81" name="四角形: 角を丸くする 80">
            <a:extLst>
              <a:ext uri="{FF2B5EF4-FFF2-40B4-BE49-F238E27FC236}">
                <a16:creationId xmlns:a16="http://schemas.microsoft.com/office/drawing/2014/main" id="{F546BD1E-D4ED-4C1A-B6E7-A6EFAFB85C30}"/>
              </a:ext>
            </a:extLst>
          </p:cNvPr>
          <p:cNvSpPr/>
          <p:nvPr/>
        </p:nvSpPr>
        <p:spPr>
          <a:xfrm flipV="1">
            <a:off x="3554264" y="8234985"/>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82" name="正方形/長方形 81">
            <a:extLst>
              <a:ext uri="{FF2B5EF4-FFF2-40B4-BE49-F238E27FC236}">
                <a16:creationId xmlns:a16="http://schemas.microsoft.com/office/drawing/2014/main" id="{96E61D1B-816E-400D-A330-D15A5E7E8974}"/>
              </a:ext>
            </a:extLst>
          </p:cNvPr>
          <p:cNvSpPr/>
          <p:nvPr/>
        </p:nvSpPr>
        <p:spPr>
          <a:xfrm>
            <a:off x="4001477" y="7977518"/>
            <a:ext cx="2035832"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語彙スロットの決定</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83" name="四角形: 角を丸くする 82">
            <a:extLst>
              <a:ext uri="{FF2B5EF4-FFF2-40B4-BE49-F238E27FC236}">
                <a16:creationId xmlns:a16="http://schemas.microsoft.com/office/drawing/2014/main" id="{0BDDA4DD-08D2-4477-B723-C8896EA60C14}"/>
              </a:ext>
            </a:extLst>
          </p:cNvPr>
          <p:cNvSpPr/>
          <p:nvPr/>
        </p:nvSpPr>
        <p:spPr>
          <a:xfrm flipV="1">
            <a:off x="100391" y="9622573"/>
            <a:ext cx="3349132"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84" name="正方形/長方形 83">
            <a:extLst>
              <a:ext uri="{FF2B5EF4-FFF2-40B4-BE49-F238E27FC236}">
                <a16:creationId xmlns:a16="http://schemas.microsoft.com/office/drawing/2014/main" id="{48DE32BF-EB84-4416-BD60-9766F0994336}"/>
              </a:ext>
            </a:extLst>
          </p:cNvPr>
          <p:cNvSpPr/>
          <p:nvPr/>
        </p:nvSpPr>
        <p:spPr>
          <a:xfrm>
            <a:off x="497105" y="9328864"/>
            <a:ext cx="2035832"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語彙スロットの破棄</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85" name="正方形/長方形 84">
            <a:extLst>
              <a:ext uri="{FF2B5EF4-FFF2-40B4-BE49-F238E27FC236}">
                <a16:creationId xmlns:a16="http://schemas.microsoft.com/office/drawing/2014/main" id="{86064B4A-D540-4B9D-8F6F-CDC8703192F1}"/>
              </a:ext>
            </a:extLst>
          </p:cNvPr>
          <p:cNvSpPr/>
          <p:nvPr/>
        </p:nvSpPr>
        <p:spPr>
          <a:xfrm>
            <a:off x="159997" y="9631331"/>
            <a:ext cx="3094562" cy="577081"/>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間違えて語彙スロットにひらがなブロックを入れてしまったら，</a:t>
            </a:r>
            <a:r>
              <a:rPr lang="en-US" altLang="ja-JP" sz="1050" dirty="0">
                <a:latin typeface="HGP創英角ｺﾞｼｯｸUB" panose="020B0900000000000000" pitchFamily="50" charset="-128"/>
                <a:ea typeface="HGP創英角ｺﾞｼｯｸUB" panose="020B0900000000000000" pitchFamily="50" charset="-128"/>
              </a:rPr>
              <a:t>I</a:t>
            </a:r>
            <a:r>
              <a:rPr lang="ja-JP" altLang="en-US" sz="1050" dirty="0">
                <a:latin typeface="HGP創英角ｺﾞｼｯｸUB" panose="020B0900000000000000" pitchFamily="50" charset="-128"/>
                <a:ea typeface="HGP創英角ｺﾞｼｯｸUB" panose="020B0900000000000000" pitchFamily="50" charset="-128"/>
              </a:rPr>
              <a:t>キーで選択中の語彙スロットのひらがなブロックを捨てることができます．</a:t>
            </a:r>
            <a:endParaRPr lang="en-US" altLang="ja-JP" sz="1050" dirty="0">
              <a:latin typeface="HGP創英角ｺﾞｼｯｸUB" panose="020B0900000000000000" pitchFamily="50" charset="-128"/>
              <a:ea typeface="HGP創英角ｺﾞｼｯｸUB" panose="020B0900000000000000" pitchFamily="50" charset="-128"/>
            </a:endParaRPr>
          </a:p>
        </p:txBody>
      </p:sp>
      <p:pic>
        <p:nvPicPr>
          <p:cNvPr id="43" name="図 42">
            <a:extLst>
              <a:ext uri="{FF2B5EF4-FFF2-40B4-BE49-F238E27FC236}">
                <a16:creationId xmlns:a16="http://schemas.microsoft.com/office/drawing/2014/main" id="{DA8E8D9B-179D-481A-84AB-4B4BD94B92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6507" y="7024303"/>
            <a:ext cx="1525812" cy="893582"/>
          </a:xfrm>
          <a:prstGeom prst="rect">
            <a:avLst/>
          </a:prstGeom>
        </p:spPr>
      </p:pic>
      <p:pic>
        <p:nvPicPr>
          <p:cNvPr id="92" name="図 91">
            <a:extLst>
              <a:ext uri="{FF2B5EF4-FFF2-40B4-BE49-F238E27FC236}">
                <a16:creationId xmlns:a16="http://schemas.microsoft.com/office/drawing/2014/main" id="{B5699B7A-3FE7-47D5-BDBE-E27264A441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60635" y="7029369"/>
            <a:ext cx="1522863" cy="891853"/>
          </a:xfrm>
          <a:prstGeom prst="rect">
            <a:avLst/>
          </a:prstGeom>
        </p:spPr>
      </p:pic>
      <p:pic>
        <p:nvPicPr>
          <p:cNvPr id="94" name="図 93">
            <a:extLst>
              <a:ext uri="{FF2B5EF4-FFF2-40B4-BE49-F238E27FC236}">
                <a16:creationId xmlns:a16="http://schemas.microsoft.com/office/drawing/2014/main" id="{02788892-7280-4D32-BD5F-4952FA65F4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2817" y="9041090"/>
            <a:ext cx="1525815" cy="893582"/>
          </a:xfrm>
          <a:prstGeom prst="rect">
            <a:avLst/>
          </a:prstGeom>
        </p:spPr>
      </p:pic>
      <p:pic>
        <p:nvPicPr>
          <p:cNvPr id="96" name="図 95">
            <a:extLst>
              <a:ext uri="{FF2B5EF4-FFF2-40B4-BE49-F238E27FC236}">
                <a16:creationId xmlns:a16="http://schemas.microsoft.com/office/drawing/2014/main" id="{0F80C8AE-E2CF-4B87-817E-400435B162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32801" y="9982937"/>
            <a:ext cx="1525816" cy="893583"/>
          </a:xfrm>
          <a:prstGeom prst="rect">
            <a:avLst/>
          </a:prstGeom>
        </p:spPr>
      </p:pic>
      <p:pic>
        <p:nvPicPr>
          <p:cNvPr id="98" name="図 97">
            <a:extLst>
              <a:ext uri="{FF2B5EF4-FFF2-40B4-BE49-F238E27FC236}">
                <a16:creationId xmlns:a16="http://schemas.microsoft.com/office/drawing/2014/main" id="{E25867E5-A868-424C-8D0B-1F76260DD1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0622" y="10001520"/>
            <a:ext cx="1495238" cy="875674"/>
          </a:xfrm>
          <a:prstGeom prst="rect">
            <a:avLst/>
          </a:prstGeom>
        </p:spPr>
      </p:pic>
      <p:pic>
        <p:nvPicPr>
          <p:cNvPr id="100" name="図 99">
            <a:extLst>
              <a:ext uri="{FF2B5EF4-FFF2-40B4-BE49-F238E27FC236}">
                <a16:creationId xmlns:a16="http://schemas.microsoft.com/office/drawing/2014/main" id="{36653447-E914-4332-AAEB-B9C54E9917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60635" y="9042600"/>
            <a:ext cx="1504757" cy="881249"/>
          </a:xfrm>
          <a:prstGeom prst="rect">
            <a:avLst/>
          </a:prstGeom>
        </p:spPr>
      </p:pic>
      <p:sp>
        <p:nvSpPr>
          <p:cNvPr id="101" name="矢印: 右 100">
            <a:extLst>
              <a:ext uri="{FF2B5EF4-FFF2-40B4-BE49-F238E27FC236}">
                <a16:creationId xmlns:a16="http://schemas.microsoft.com/office/drawing/2014/main" id="{E28F7E3A-E3B2-4AC8-AAD9-744FE627E13D}"/>
              </a:ext>
            </a:extLst>
          </p:cNvPr>
          <p:cNvSpPr/>
          <p:nvPr/>
        </p:nvSpPr>
        <p:spPr>
          <a:xfrm>
            <a:off x="5205453" y="7417021"/>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2" name="矢印: 右 101">
            <a:extLst>
              <a:ext uri="{FF2B5EF4-FFF2-40B4-BE49-F238E27FC236}">
                <a16:creationId xmlns:a16="http://schemas.microsoft.com/office/drawing/2014/main" id="{D3FF09FE-0628-41E5-9E19-9754826C9A6D}"/>
              </a:ext>
            </a:extLst>
          </p:cNvPr>
          <p:cNvSpPr/>
          <p:nvPr/>
        </p:nvSpPr>
        <p:spPr>
          <a:xfrm>
            <a:off x="5190067" y="9483220"/>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3" name="矢印: 右 102">
            <a:extLst>
              <a:ext uri="{FF2B5EF4-FFF2-40B4-BE49-F238E27FC236}">
                <a16:creationId xmlns:a16="http://schemas.microsoft.com/office/drawing/2014/main" id="{CE16D673-0A38-4435-8B50-507D66053D2A}"/>
              </a:ext>
            </a:extLst>
          </p:cNvPr>
          <p:cNvSpPr/>
          <p:nvPr/>
        </p:nvSpPr>
        <p:spPr>
          <a:xfrm>
            <a:off x="5190161" y="10405255"/>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5" name="四角形: 角を丸くする 104">
            <a:extLst>
              <a:ext uri="{FF2B5EF4-FFF2-40B4-BE49-F238E27FC236}">
                <a16:creationId xmlns:a16="http://schemas.microsoft.com/office/drawing/2014/main" id="{261F2023-0F24-420C-BD8C-B8BF15F83107}"/>
              </a:ext>
            </a:extLst>
          </p:cNvPr>
          <p:cNvSpPr/>
          <p:nvPr/>
        </p:nvSpPr>
        <p:spPr>
          <a:xfrm>
            <a:off x="7214559" y="230058"/>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ブロックの種類</a:t>
            </a:r>
          </a:p>
        </p:txBody>
      </p:sp>
      <p:sp>
        <p:nvSpPr>
          <p:cNvPr id="107" name="正方形/長方形 106">
            <a:extLst>
              <a:ext uri="{FF2B5EF4-FFF2-40B4-BE49-F238E27FC236}">
                <a16:creationId xmlns:a16="http://schemas.microsoft.com/office/drawing/2014/main" id="{7D4800B1-0C9A-48DF-8047-FA1D2264A2EA}"/>
              </a:ext>
            </a:extLst>
          </p:cNvPr>
          <p:cNvSpPr/>
          <p:nvPr/>
        </p:nvSpPr>
        <p:spPr>
          <a:xfrm>
            <a:off x="7182133" y="3154206"/>
            <a:ext cx="3252380" cy="900246"/>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スロットが空っぽの時に取得すると，語彙スロットのうち</a:t>
            </a:r>
            <a:endParaRPr lang="en-US" altLang="ja-JP" sz="1050" dirty="0">
              <a:latin typeface="HGP創英角ｺﾞｼｯｸUB" panose="020B0900000000000000" pitchFamily="50" charset="-128"/>
              <a:ea typeface="HGP創英角ｺﾞｼｯｸUB" panose="020B0900000000000000" pitchFamily="50" charset="-128"/>
            </a:endParaRPr>
          </a:p>
          <a:p>
            <a:r>
              <a:rPr lang="en-US" altLang="ja-JP" sz="1050" dirty="0">
                <a:latin typeface="HGP創英角ｺﾞｼｯｸUB" panose="020B0900000000000000" pitchFamily="50" charset="-128"/>
                <a:ea typeface="HGP創英角ｺﾞｼｯｸUB" panose="020B0900000000000000" pitchFamily="50" charset="-128"/>
              </a:rPr>
              <a:t>1</a:t>
            </a:r>
            <a:r>
              <a:rPr lang="ja-JP" altLang="en-US" sz="1050" dirty="0">
                <a:latin typeface="HGP創英角ｺﾞｼｯｸUB" panose="020B0900000000000000" pitchFamily="50" charset="-128"/>
                <a:ea typeface="HGP創英角ｺﾞｼｯｸUB" panose="020B0900000000000000" pitchFamily="50" charset="-128"/>
              </a:rPr>
              <a:t>～</a:t>
            </a:r>
            <a:r>
              <a:rPr lang="en-US" altLang="ja-JP" sz="1050" dirty="0">
                <a:latin typeface="HGP創英角ｺﾞｼｯｸUB" panose="020B0900000000000000" pitchFamily="50" charset="-128"/>
                <a:ea typeface="HGP創英角ｺﾞｼｯｸUB" panose="020B0900000000000000" pitchFamily="50" charset="-128"/>
              </a:rPr>
              <a:t>3</a:t>
            </a:r>
            <a:r>
              <a:rPr lang="ja-JP" altLang="en-US" sz="1050" dirty="0">
                <a:latin typeface="HGP創英角ｺﾞｼｯｸUB" panose="020B0900000000000000" pitchFamily="50" charset="-128"/>
                <a:ea typeface="HGP創英角ｺﾞｼｯｸUB" panose="020B0900000000000000" pitchFamily="50" charset="-128"/>
              </a:rPr>
              <a:t>か所，単語の一部がストックされるヒントブロック．</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（例えば「□□いろ」 「□っ□い」 「□う□う」 など）</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周りにあるルーレットブロックやひらがなブロックを</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活用して単語を作りましょう．</a:t>
            </a:r>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108" name="正方形/長方形 107">
            <a:extLst>
              <a:ext uri="{FF2B5EF4-FFF2-40B4-BE49-F238E27FC236}">
                <a16:creationId xmlns:a16="http://schemas.microsoft.com/office/drawing/2014/main" id="{7553FAE2-7C2B-4BEF-8C52-7C1A3640BD98}"/>
              </a:ext>
            </a:extLst>
          </p:cNvPr>
          <p:cNvSpPr/>
          <p:nvPr/>
        </p:nvSpPr>
        <p:spPr>
          <a:xfrm>
            <a:off x="10967103" y="921387"/>
            <a:ext cx="3252380" cy="1384995"/>
          </a:xfrm>
          <a:prstGeom prst="rect">
            <a:avLst/>
          </a:prstGeom>
        </p:spPr>
        <p:txBody>
          <a:bodyPr wrap="square">
            <a:spAutoFit/>
          </a:bodyPr>
          <a:lstStyle/>
          <a:p>
            <a:r>
              <a:rPr lang="en-US" altLang="ja-JP" sz="1050" dirty="0">
                <a:latin typeface="HGP創英角ｺﾞｼｯｸUB" panose="020B0900000000000000" pitchFamily="50" charset="-128"/>
                <a:ea typeface="HGP創英角ｺﾞｼｯｸUB" panose="020B0900000000000000" pitchFamily="50" charset="-128"/>
              </a:rPr>
              <a:t>1</a:t>
            </a:r>
            <a:r>
              <a:rPr lang="ja-JP" altLang="en-US" sz="1050" dirty="0">
                <a:latin typeface="HGP創英角ｺﾞｼｯｸUB" panose="020B0900000000000000" pitchFamily="50" charset="-128"/>
                <a:ea typeface="HGP創英角ｺﾞｼｯｸUB" panose="020B0900000000000000" pitchFamily="50" charset="-128"/>
              </a:rPr>
              <a:t>秒ごとに辞書順に変化していく水色に光る</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ひらがなブロック．</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目当てのひらがなが近いルーレットブロックを探して</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有効に使いましょう．</a:t>
            </a:r>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109" name="正方形/長方形 108">
            <a:extLst>
              <a:ext uri="{FF2B5EF4-FFF2-40B4-BE49-F238E27FC236}">
                <a16:creationId xmlns:a16="http://schemas.microsoft.com/office/drawing/2014/main" id="{C4A31263-E934-416E-A8FB-6206DD511E90}"/>
              </a:ext>
            </a:extLst>
          </p:cNvPr>
          <p:cNvSpPr/>
          <p:nvPr/>
        </p:nvSpPr>
        <p:spPr>
          <a:xfrm>
            <a:off x="7163398" y="935332"/>
            <a:ext cx="3252380" cy="415498"/>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一般的なブロック．取得すると選択中の</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語彙スロットに格納されます．</a:t>
            </a:r>
            <a:endParaRPr lang="en-US" altLang="ja-JP" sz="1050" dirty="0">
              <a:latin typeface="HGP創英角ｺﾞｼｯｸUB" panose="020B0900000000000000" pitchFamily="50" charset="-128"/>
              <a:ea typeface="HGP創英角ｺﾞｼｯｸUB" panose="020B0900000000000000" pitchFamily="50" charset="-128"/>
            </a:endParaRPr>
          </a:p>
        </p:txBody>
      </p:sp>
      <p:sp>
        <p:nvSpPr>
          <p:cNvPr id="113" name="正方形/長方形 112">
            <a:extLst>
              <a:ext uri="{FF2B5EF4-FFF2-40B4-BE49-F238E27FC236}">
                <a16:creationId xmlns:a16="http://schemas.microsoft.com/office/drawing/2014/main" id="{63CDA84B-0808-40BD-A5BB-325270547243}"/>
              </a:ext>
            </a:extLst>
          </p:cNvPr>
          <p:cNvSpPr/>
          <p:nvPr/>
        </p:nvSpPr>
        <p:spPr>
          <a:xfrm>
            <a:off x="7222762" y="581067"/>
            <a:ext cx="1326560" cy="415498"/>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ひらがなブロック</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a:p>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114" name="四角形: 角を丸くする 113">
            <a:extLst>
              <a:ext uri="{FF2B5EF4-FFF2-40B4-BE49-F238E27FC236}">
                <a16:creationId xmlns:a16="http://schemas.microsoft.com/office/drawing/2014/main" id="{9675E42F-3190-4FA9-9192-61866D420EFB}"/>
              </a:ext>
            </a:extLst>
          </p:cNvPr>
          <p:cNvSpPr/>
          <p:nvPr/>
        </p:nvSpPr>
        <p:spPr>
          <a:xfrm flipV="1">
            <a:off x="7230563" y="848530"/>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pic>
        <p:nvPicPr>
          <p:cNvPr id="110" name="図 109">
            <a:extLst>
              <a:ext uri="{FF2B5EF4-FFF2-40B4-BE49-F238E27FC236}">
                <a16:creationId xmlns:a16="http://schemas.microsoft.com/office/drawing/2014/main" id="{3F93EB1B-498E-4785-97F7-E584CA830511}"/>
              </a:ext>
            </a:extLst>
          </p:cNvPr>
          <p:cNvPicPr>
            <a:picLocks noChangeAspect="1"/>
          </p:cNvPicPr>
          <p:nvPr/>
        </p:nvPicPr>
        <p:blipFill>
          <a:blip r:embed="rId16"/>
          <a:stretch>
            <a:fillRect/>
          </a:stretch>
        </p:blipFill>
        <p:spPr>
          <a:xfrm>
            <a:off x="9870618" y="501344"/>
            <a:ext cx="436533" cy="436533"/>
          </a:xfrm>
          <a:prstGeom prst="rect">
            <a:avLst/>
          </a:prstGeom>
        </p:spPr>
      </p:pic>
      <p:pic>
        <p:nvPicPr>
          <p:cNvPr id="111" name="図 110">
            <a:extLst>
              <a:ext uri="{FF2B5EF4-FFF2-40B4-BE49-F238E27FC236}">
                <a16:creationId xmlns:a16="http://schemas.microsoft.com/office/drawing/2014/main" id="{EFBCD687-DC71-4203-8487-CA4D016DA203}"/>
              </a:ext>
            </a:extLst>
          </p:cNvPr>
          <p:cNvPicPr>
            <a:picLocks noChangeAspect="1"/>
          </p:cNvPicPr>
          <p:nvPr/>
        </p:nvPicPr>
        <p:blipFill>
          <a:blip r:embed="rId17"/>
          <a:stretch>
            <a:fillRect/>
          </a:stretch>
        </p:blipFill>
        <p:spPr>
          <a:xfrm>
            <a:off x="9997918" y="719614"/>
            <a:ext cx="436533" cy="436533"/>
          </a:xfrm>
          <a:prstGeom prst="rect">
            <a:avLst/>
          </a:prstGeom>
        </p:spPr>
      </p:pic>
      <p:cxnSp>
        <p:nvCxnSpPr>
          <p:cNvPr id="116" name="直線コネクタ 115">
            <a:extLst>
              <a:ext uri="{FF2B5EF4-FFF2-40B4-BE49-F238E27FC236}">
                <a16:creationId xmlns:a16="http://schemas.microsoft.com/office/drawing/2014/main" id="{36906B93-9B7E-454E-8D08-01CAD3D532EB}"/>
              </a:ext>
            </a:extLst>
          </p:cNvPr>
          <p:cNvCxnSpPr>
            <a:cxnSpLocks/>
          </p:cNvCxnSpPr>
          <p:nvPr/>
        </p:nvCxnSpPr>
        <p:spPr>
          <a:xfrm>
            <a:off x="7079084" y="140711"/>
            <a:ext cx="0" cy="10735809"/>
          </a:xfrm>
          <a:prstGeom prst="line">
            <a:avLst/>
          </a:prstGeom>
          <a:ln>
            <a:solidFill>
              <a:srgbClr val="FFD797"/>
            </a:solidFill>
          </a:ln>
        </p:spPr>
        <p:style>
          <a:lnRef idx="1">
            <a:schemeClr val="accent1"/>
          </a:lnRef>
          <a:fillRef idx="0">
            <a:schemeClr val="accent1"/>
          </a:fillRef>
          <a:effectRef idx="0">
            <a:schemeClr val="accent1"/>
          </a:effectRef>
          <a:fontRef idx="minor">
            <a:schemeClr val="tx1"/>
          </a:fontRef>
        </p:style>
      </p:cxnSp>
      <p:sp>
        <p:nvSpPr>
          <p:cNvPr id="123" name="正方形/長方形 122">
            <a:extLst>
              <a:ext uri="{FF2B5EF4-FFF2-40B4-BE49-F238E27FC236}">
                <a16:creationId xmlns:a16="http://schemas.microsoft.com/office/drawing/2014/main" id="{FD1554E5-5F6A-4342-9370-F261793E7B49}"/>
              </a:ext>
            </a:extLst>
          </p:cNvPr>
          <p:cNvSpPr/>
          <p:nvPr/>
        </p:nvSpPr>
        <p:spPr>
          <a:xfrm>
            <a:off x="10946302" y="591573"/>
            <a:ext cx="1290776"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ルーレットブロック</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124" name="正方形/長方形 123">
            <a:extLst>
              <a:ext uri="{FF2B5EF4-FFF2-40B4-BE49-F238E27FC236}">
                <a16:creationId xmlns:a16="http://schemas.microsoft.com/office/drawing/2014/main" id="{C7E2DB5B-2F23-413F-88D1-91466568FF88}"/>
              </a:ext>
            </a:extLst>
          </p:cNvPr>
          <p:cNvSpPr/>
          <p:nvPr/>
        </p:nvSpPr>
        <p:spPr>
          <a:xfrm>
            <a:off x="7235049" y="2785297"/>
            <a:ext cx="2656437"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ヒントブロック（スコアアタックモードのみ）</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125" name="四角形: 角を丸くする 124">
            <a:extLst>
              <a:ext uri="{FF2B5EF4-FFF2-40B4-BE49-F238E27FC236}">
                <a16:creationId xmlns:a16="http://schemas.microsoft.com/office/drawing/2014/main" id="{6EC0B934-4DE2-4C2D-BE8A-B0420B035F0F}"/>
              </a:ext>
            </a:extLst>
          </p:cNvPr>
          <p:cNvSpPr/>
          <p:nvPr/>
        </p:nvSpPr>
        <p:spPr>
          <a:xfrm flipV="1">
            <a:off x="10946302" y="848820"/>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126" name="四角形: 角を丸くする 125">
            <a:extLst>
              <a:ext uri="{FF2B5EF4-FFF2-40B4-BE49-F238E27FC236}">
                <a16:creationId xmlns:a16="http://schemas.microsoft.com/office/drawing/2014/main" id="{5BC6316B-D31E-4E93-A175-6F9C126EE59E}"/>
              </a:ext>
            </a:extLst>
          </p:cNvPr>
          <p:cNvSpPr/>
          <p:nvPr/>
        </p:nvSpPr>
        <p:spPr>
          <a:xfrm flipV="1">
            <a:off x="7222762" y="3073872"/>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sp>
        <p:nvSpPr>
          <p:cNvPr id="127" name="四角形: 角を丸くする 126">
            <a:extLst>
              <a:ext uri="{FF2B5EF4-FFF2-40B4-BE49-F238E27FC236}">
                <a16:creationId xmlns:a16="http://schemas.microsoft.com/office/drawing/2014/main" id="{1E2C1FBB-4443-4CE1-8598-C053559EAFBE}"/>
              </a:ext>
            </a:extLst>
          </p:cNvPr>
          <p:cNvSpPr/>
          <p:nvPr/>
        </p:nvSpPr>
        <p:spPr>
          <a:xfrm flipV="1">
            <a:off x="10981193" y="3070858"/>
            <a:ext cx="3361756" cy="45719"/>
          </a:xfrm>
          <a:prstGeom prst="roundRect">
            <a:avLst/>
          </a:prstGeom>
          <a:gradFill flip="none" rotWithShape="1">
            <a:gsLst>
              <a:gs pos="100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050" dirty="0">
              <a:latin typeface="HGP創英角ｺﾞｼｯｸUB" panose="020B0900000000000000" pitchFamily="50" charset="-128"/>
              <a:ea typeface="HGP創英角ｺﾞｼｯｸUB" panose="020B0900000000000000" pitchFamily="50" charset="-128"/>
            </a:endParaRPr>
          </a:p>
        </p:txBody>
      </p:sp>
      <p:pic>
        <p:nvPicPr>
          <p:cNvPr id="104" name="図 103">
            <a:extLst>
              <a:ext uri="{FF2B5EF4-FFF2-40B4-BE49-F238E27FC236}">
                <a16:creationId xmlns:a16="http://schemas.microsoft.com/office/drawing/2014/main" id="{EDD17DF2-D416-44A3-BA84-C2FCFEB36C9C}"/>
              </a:ext>
            </a:extLst>
          </p:cNvPr>
          <p:cNvPicPr>
            <a:picLocks noChangeAspect="1"/>
          </p:cNvPicPr>
          <p:nvPr/>
        </p:nvPicPr>
        <p:blipFill>
          <a:blip r:embed="rId18"/>
          <a:stretch>
            <a:fillRect/>
          </a:stretch>
        </p:blipFill>
        <p:spPr>
          <a:xfrm>
            <a:off x="9912288" y="2719092"/>
            <a:ext cx="436533" cy="436533"/>
          </a:xfrm>
          <a:prstGeom prst="rect">
            <a:avLst/>
          </a:prstGeom>
        </p:spPr>
      </p:pic>
      <p:pic>
        <p:nvPicPr>
          <p:cNvPr id="128" name="図 127">
            <a:extLst>
              <a:ext uri="{FF2B5EF4-FFF2-40B4-BE49-F238E27FC236}">
                <a16:creationId xmlns:a16="http://schemas.microsoft.com/office/drawing/2014/main" id="{D3AA76CB-A61B-45F9-A7C0-DAA8B0F27ADB}"/>
              </a:ext>
            </a:extLst>
          </p:cNvPr>
          <p:cNvPicPr>
            <a:picLocks noChangeAspect="1"/>
          </p:cNvPicPr>
          <p:nvPr/>
        </p:nvPicPr>
        <p:blipFill>
          <a:blip r:embed="rId19"/>
          <a:stretch>
            <a:fillRect/>
          </a:stretch>
        </p:blipFill>
        <p:spPr>
          <a:xfrm>
            <a:off x="13732609" y="501344"/>
            <a:ext cx="436533" cy="436533"/>
          </a:xfrm>
          <a:prstGeom prst="rect">
            <a:avLst/>
          </a:prstGeom>
        </p:spPr>
      </p:pic>
      <p:sp>
        <p:nvSpPr>
          <p:cNvPr id="129" name="四角形: 角を丸くする 128">
            <a:extLst>
              <a:ext uri="{FF2B5EF4-FFF2-40B4-BE49-F238E27FC236}">
                <a16:creationId xmlns:a16="http://schemas.microsoft.com/office/drawing/2014/main" id="{31B9367F-C388-408C-8C5C-DC83CD6B88A4}"/>
              </a:ext>
            </a:extLst>
          </p:cNvPr>
          <p:cNvSpPr/>
          <p:nvPr/>
        </p:nvSpPr>
        <p:spPr>
          <a:xfrm>
            <a:off x="7212113" y="9733001"/>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今後の展望</a:t>
            </a:r>
          </a:p>
        </p:txBody>
      </p:sp>
      <p:sp>
        <p:nvSpPr>
          <p:cNvPr id="131" name="四角形: 角を丸くする 130">
            <a:extLst>
              <a:ext uri="{FF2B5EF4-FFF2-40B4-BE49-F238E27FC236}">
                <a16:creationId xmlns:a16="http://schemas.microsoft.com/office/drawing/2014/main" id="{DB9F7D43-5317-4ACE-A624-EF548EA13428}"/>
              </a:ext>
            </a:extLst>
          </p:cNvPr>
          <p:cNvSpPr/>
          <p:nvPr/>
        </p:nvSpPr>
        <p:spPr>
          <a:xfrm>
            <a:off x="7208110" y="5114289"/>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ゲームモード</a:t>
            </a:r>
            <a:r>
              <a:rPr lang="en-US" altLang="ja-JP" sz="1200" dirty="0">
                <a:latin typeface="HGP創英角ｺﾞｼｯｸUB" panose="020B0900000000000000" pitchFamily="50" charset="-128"/>
                <a:ea typeface="HGP創英角ｺﾞｼｯｸUB" panose="020B0900000000000000" pitchFamily="50" charset="-128"/>
              </a:rPr>
              <a:t>/</a:t>
            </a:r>
            <a:r>
              <a:rPr lang="ja-JP" altLang="en-US" sz="1200" dirty="0">
                <a:latin typeface="HGP創英角ｺﾞｼｯｸUB" panose="020B0900000000000000" pitchFamily="50" charset="-128"/>
                <a:ea typeface="HGP創英角ｺﾞｼｯｸUB" panose="020B0900000000000000" pitchFamily="50" charset="-128"/>
              </a:rPr>
              <a:t>スコアアタックモード</a:t>
            </a:r>
          </a:p>
        </p:txBody>
      </p:sp>
      <p:pic>
        <p:nvPicPr>
          <p:cNvPr id="133" name="図 132">
            <a:extLst>
              <a:ext uri="{FF2B5EF4-FFF2-40B4-BE49-F238E27FC236}">
                <a16:creationId xmlns:a16="http://schemas.microsoft.com/office/drawing/2014/main" id="{5CFD7478-C99D-4528-B5D6-F0AE6FE81B8A}"/>
              </a:ext>
            </a:extLst>
          </p:cNvPr>
          <p:cNvPicPr>
            <a:picLocks noChangeAspect="1"/>
          </p:cNvPicPr>
          <p:nvPr/>
        </p:nvPicPr>
        <p:blipFill>
          <a:blip r:embed="rId20"/>
          <a:stretch>
            <a:fillRect/>
          </a:stretch>
        </p:blipFill>
        <p:spPr>
          <a:xfrm>
            <a:off x="13754123" y="2747894"/>
            <a:ext cx="415019" cy="415019"/>
          </a:xfrm>
          <a:prstGeom prst="rect">
            <a:avLst/>
          </a:prstGeom>
        </p:spPr>
      </p:pic>
      <p:sp>
        <p:nvSpPr>
          <p:cNvPr id="134" name="正方形/長方形 133">
            <a:extLst>
              <a:ext uri="{FF2B5EF4-FFF2-40B4-BE49-F238E27FC236}">
                <a16:creationId xmlns:a16="http://schemas.microsoft.com/office/drawing/2014/main" id="{6313C6D0-D5DF-4D89-92C8-0B32B8B69A4C}"/>
              </a:ext>
            </a:extLst>
          </p:cNvPr>
          <p:cNvSpPr/>
          <p:nvPr/>
        </p:nvSpPr>
        <p:spPr>
          <a:xfrm>
            <a:off x="10989200" y="2828446"/>
            <a:ext cx="1326560" cy="253916"/>
          </a:xfrm>
          <a:prstGeom prst="rect">
            <a:avLst/>
          </a:prstGeom>
        </p:spPr>
        <p:txBody>
          <a:bodyPr wrap="square">
            <a:spAutoFit/>
          </a:bodyPr>
          <a:lstStyle/>
          <a:p>
            <a:r>
              <a:rPr lang="ja-JP" altLang="en-US" sz="1050" dirty="0">
                <a:solidFill>
                  <a:srgbClr val="C00000"/>
                </a:solidFill>
                <a:latin typeface="HGP創英角ｺﾞｼｯｸUB" panose="020B0900000000000000" pitchFamily="50" charset="-128"/>
                <a:ea typeface="HGP創英角ｺﾞｼｯｸUB" panose="020B0900000000000000" pitchFamily="50" charset="-128"/>
              </a:rPr>
              <a:t>足場</a:t>
            </a:r>
            <a:endParaRPr lang="en-US" altLang="ja-JP" sz="1050" dirty="0">
              <a:solidFill>
                <a:srgbClr val="C00000"/>
              </a:solidFill>
              <a:latin typeface="HGP創英角ｺﾞｼｯｸUB" panose="020B0900000000000000" pitchFamily="50" charset="-128"/>
              <a:ea typeface="HGP創英角ｺﾞｼｯｸUB" panose="020B0900000000000000" pitchFamily="50" charset="-128"/>
            </a:endParaRPr>
          </a:p>
        </p:txBody>
      </p:sp>
      <p:sp>
        <p:nvSpPr>
          <p:cNvPr id="135" name="正方形/長方形 134">
            <a:extLst>
              <a:ext uri="{FF2B5EF4-FFF2-40B4-BE49-F238E27FC236}">
                <a16:creationId xmlns:a16="http://schemas.microsoft.com/office/drawing/2014/main" id="{E4F68448-7EEB-45DB-8575-8DE42419FBBE}"/>
              </a:ext>
            </a:extLst>
          </p:cNvPr>
          <p:cNvSpPr/>
          <p:nvPr/>
        </p:nvSpPr>
        <p:spPr>
          <a:xfrm>
            <a:off x="10946302" y="3138966"/>
            <a:ext cx="3252380" cy="577081"/>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木製の足場です．このブロックを撃っても</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木製の足場が語彙スロットに入ることはありません．</a:t>
            </a:r>
            <a:endParaRPr lang="en-US" altLang="ja-JP" sz="1050" dirty="0">
              <a:latin typeface="HGP創英角ｺﾞｼｯｸUB" panose="020B0900000000000000" pitchFamily="50" charset="-128"/>
              <a:ea typeface="HGP創英角ｺﾞｼｯｸUB" panose="020B0900000000000000" pitchFamily="50" charset="-128"/>
            </a:endParaRPr>
          </a:p>
          <a:p>
            <a:endParaRPr lang="en-US" altLang="ja-JP" sz="1050" dirty="0">
              <a:latin typeface="HGP創英角ｺﾞｼｯｸUB" panose="020B0900000000000000" pitchFamily="50" charset="-128"/>
              <a:ea typeface="HGP創英角ｺﾞｼｯｸUB" panose="020B0900000000000000" pitchFamily="50" charset="-128"/>
            </a:endParaRPr>
          </a:p>
        </p:txBody>
      </p:sp>
      <p:pic>
        <p:nvPicPr>
          <p:cNvPr id="137" name="図 136">
            <a:extLst>
              <a:ext uri="{FF2B5EF4-FFF2-40B4-BE49-F238E27FC236}">
                <a16:creationId xmlns:a16="http://schemas.microsoft.com/office/drawing/2014/main" id="{B938C044-6781-4D64-9ED6-984CE99D55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68154" y="1683677"/>
            <a:ext cx="1518006" cy="889008"/>
          </a:xfrm>
          <a:prstGeom prst="rect">
            <a:avLst/>
          </a:prstGeom>
        </p:spPr>
      </p:pic>
      <p:pic>
        <p:nvPicPr>
          <p:cNvPr id="139" name="図 138">
            <a:extLst>
              <a:ext uri="{FF2B5EF4-FFF2-40B4-BE49-F238E27FC236}">
                <a16:creationId xmlns:a16="http://schemas.microsoft.com/office/drawing/2014/main" id="{2D1420A4-F692-4340-B55D-7EB66FA3652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967349" y="1679907"/>
            <a:ext cx="1518006" cy="889008"/>
          </a:xfrm>
          <a:prstGeom prst="rect">
            <a:avLst/>
          </a:prstGeom>
        </p:spPr>
      </p:pic>
      <p:pic>
        <p:nvPicPr>
          <p:cNvPr id="145" name="図 144">
            <a:extLst>
              <a:ext uri="{FF2B5EF4-FFF2-40B4-BE49-F238E27FC236}">
                <a16:creationId xmlns:a16="http://schemas.microsoft.com/office/drawing/2014/main" id="{B70DE3E7-E6CF-469F-B0DF-2EC4191D279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36680" y="1679907"/>
            <a:ext cx="1518006" cy="889008"/>
          </a:xfrm>
          <a:prstGeom prst="rect">
            <a:avLst/>
          </a:prstGeom>
        </p:spPr>
      </p:pic>
      <p:pic>
        <p:nvPicPr>
          <p:cNvPr id="147" name="図 146">
            <a:extLst>
              <a:ext uri="{FF2B5EF4-FFF2-40B4-BE49-F238E27FC236}">
                <a16:creationId xmlns:a16="http://schemas.microsoft.com/office/drawing/2014/main" id="{9A597996-5BF6-46AF-8D55-B323E3BF9D3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759450" y="1670799"/>
            <a:ext cx="1518006" cy="889008"/>
          </a:xfrm>
          <a:prstGeom prst="rect">
            <a:avLst/>
          </a:prstGeom>
        </p:spPr>
      </p:pic>
      <p:pic>
        <p:nvPicPr>
          <p:cNvPr id="151" name="図 150">
            <a:extLst>
              <a:ext uri="{FF2B5EF4-FFF2-40B4-BE49-F238E27FC236}">
                <a16:creationId xmlns:a16="http://schemas.microsoft.com/office/drawing/2014/main" id="{EB29F34B-0EBE-4E74-A978-927E5155018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62491" y="4088436"/>
            <a:ext cx="1523507" cy="892230"/>
          </a:xfrm>
          <a:prstGeom prst="rect">
            <a:avLst/>
          </a:prstGeom>
        </p:spPr>
      </p:pic>
      <p:pic>
        <p:nvPicPr>
          <p:cNvPr id="153" name="図 152">
            <a:extLst>
              <a:ext uri="{FF2B5EF4-FFF2-40B4-BE49-F238E27FC236}">
                <a16:creationId xmlns:a16="http://schemas.microsoft.com/office/drawing/2014/main" id="{A16E1E95-CCE4-4C0E-8E20-55640E5C6A0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967349" y="4094098"/>
            <a:ext cx="1523507" cy="892230"/>
          </a:xfrm>
          <a:prstGeom prst="rect">
            <a:avLst/>
          </a:prstGeom>
        </p:spPr>
      </p:pic>
      <p:sp>
        <p:nvSpPr>
          <p:cNvPr id="156" name="矢印: 右 155">
            <a:extLst>
              <a:ext uri="{FF2B5EF4-FFF2-40B4-BE49-F238E27FC236}">
                <a16:creationId xmlns:a16="http://schemas.microsoft.com/office/drawing/2014/main" id="{34A9067B-FD29-4A49-A5C3-7E8488D9A770}"/>
              </a:ext>
            </a:extLst>
          </p:cNvPr>
          <p:cNvSpPr/>
          <p:nvPr/>
        </p:nvSpPr>
        <p:spPr>
          <a:xfrm>
            <a:off x="8807416" y="2034659"/>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7" name="矢印: 右 156">
            <a:extLst>
              <a:ext uri="{FF2B5EF4-FFF2-40B4-BE49-F238E27FC236}">
                <a16:creationId xmlns:a16="http://schemas.microsoft.com/office/drawing/2014/main" id="{EA0CEE5E-5AD5-432C-A639-222A23920BA5}"/>
              </a:ext>
            </a:extLst>
          </p:cNvPr>
          <p:cNvSpPr/>
          <p:nvPr/>
        </p:nvSpPr>
        <p:spPr>
          <a:xfrm>
            <a:off x="8806539" y="4468494"/>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8" name="矢印: 右 157">
            <a:extLst>
              <a:ext uri="{FF2B5EF4-FFF2-40B4-BE49-F238E27FC236}">
                <a16:creationId xmlns:a16="http://schemas.microsoft.com/office/drawing/2014/main" id="{67B75131-00A7-4EF3-B858-2DBDB64DC501}"/>
              </a:ext>
            </a:extLst>
          </p:cNvPr>
          <p:cNvSpPr/>
          <p:nvPr/>
        </p:nvSpPr>
        <p:spPr>
          <a:xfrm>
            <a:off x="12575942" y="2015711"/>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 塗りつぶしなし 39">
            <a:extLst>
              <a:ext uri="{FF2B5EF4-FFF2-40B4-BE49-F238E27FC236}">
                <a16:creationId xmlns:a16="http://schemas.microsoft.com/office/drawing/2014/main" id="{0CD1982B-0A6A-48B1-9A4E-FC3EDD14FF65}"/>
              </a:ext>
            </a:extLst>
          </p:cNvPr>
          <p:cNvSpPr/>
          <p:nvPr/>
        </p:nvSpPr>
        <p:spPr>
          <a:xfrm>
            <a:off x="3632801" y="9041090"/>
            <a:ext cx="362548" cy="362548"/>
          </a:xfrm>
          <a:prstGeom prst="donut">
            <a:avLst/>
          </a:prstGeom>
          <a:solidFill>
            <a:srgbClr val="C5FF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十字形 41">
            <a:extLst>
              <a:ext uri="{FF2B5EF4-FFF2-40B4-BE49-F238E27FC236}">
                <a16:creationId xmlns:a16="http://schemas.microsoft.com/office/drawing/2014/main" id="{CB84F602-5CE7-420E-916C-F75A2B10AFF8}"/>
              </a:ext>
            </a:extLst>
          </p:cNvPr>
          <p:cNvSpPr/>
          <p:nvPr/>
        </p:nvSpPr>
        <p:spPr>
          <a:xfrm rot="18900000">
            <a:off x="3622153" y="9967621"/>
            <a:ext cx="362548" cy="362548"/>
          </a:xfrm>
          <a:prstGeom prst="plus">
            <a:avLst>
              <a:gd name="adj" fmla="val 418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7" name="図 116">
            <a:extLst>
              <a:ext uri="{FF2B5EF4-FFF2-40B4-BE49-F238E27FC236}">
                <a16:creationId xmlns:a16="http://schemas.microsoft.com/office/drawing/2014/main" id="{5A54B16C-5D6A-49E4-B47B-BC69C0222F28}"/>
              </a:ext>
            </a:extLst>
          </p:cNvPr>
          <p:cNvPicPr>
            <a:picLocks noChangeAspect="1"/>
          </p:cNvPicPr>
          <p:nvPr/>
        </p:nvPicPr>
        <p:blipFill>
          <a:blip r:embed="rId20"/>
          <a:stretch>
            <a:fillRect/>
          </a:stretch>
        </p:blipFill>
        <p:spPr>
          <a:xfrm>
            <a:off x="13770946" y="4561573"/>
            <a:ext cx="415019" cy="415019"/>
          </a:xfrm>
          <a:prstGeom prst="rect">
            <a:avLst/>
          </a:prstGeom>
        </p:spPr>
      </p:pic>
      <p:pic>
        <p:nvPicPr>
          <p:cNvPr id="118" name="図 117">
            <a:extLst>
              <a:ext uri="{FF2B5EF4-FFF2-40B4-BE49-F238E27FC236}">
                <a16:creationId xmlns:a16="http://schemas.microsoft.com/office/drawing/2014/main" id="{3D2DBD45-7EAB-4BE9-BE57-C24CE089647C}"/>
              </a:ext>
            </a:extLst>
          </p:cNvPr>
          <p:cNvPicPr>
            <a:picLocks noChangeAspect="1"/>
          </p:cNvPicPr>
          <p:nvPr/>
        </p:nvPicPr>
        <p:blipFill>
          <a:blip r:embed="rId20"/>
          <a:stretch>
            <a:fillRect/>
          </a:stretch>
        </p:blipFill>
        <p:spPr>
          <a:xfrm>
            <a:off x="13355927" y="4561573"/>
            <a:ext cx="415019" cy="415019"/>
          </a:xfrm>
          <a:prstGeom prst="rect">
            <a:avLst/>
          </a:prstGeom>
        </p:spPr>
      </p:pic>
      <p:pic>
        <p:nvPicPr>
          <p:cNvPr id="119" name="図 118">
            <a:extLst>
              <a:ext uri="{FF2B5EF4-FFF2-40B4-BE49-F238E27FC236}">
                <a16:creationId xmlns:a16="http://schemas.microsoft.com/office/drawing/2014/main" id="{339D6A96-AA0A-429E-90ED-C811CAF041AD}"/>
              </a:ext>
            </a:extLst>
          </p:cNvPr>
          <p:cNvPicPr>
            <a:picLocks noChangeAspect="1"/>
          </p:cNvPicPr>
          <p:nvPr/>
        </p:nvPicPr>
        <p:blipFill>
          <a:blip r:embed="rId20"/>
          <a:stretch>
            <a:fillRect/>
          </a:stretch>
        </p:blipFill>
        <p:spPr>
          <a:xfrm>
            <a:off x="13770946" y="4157592"/>
            <a:ext cx="415019" cy="415019"/>
          </a:xfrm>
          <a:prstGeom prst="rect">
            <a:avLst/>
          </a:prstGeom>
        </p:spPr>
      </p:pic>
      <p:pic>
        <p:nvPicPr>
          <p:cNvPr id="52" name="図 51">
            <a:extLst>
              <a:ext uri="{FF2B5EF4-FFF2-40B4-BE49-F238E27FC236}">
                <a16:creationId xmlns:a16="http://schemas.microsoft.com/office/drawing/2014/main" id="{8ED6AD78-3CA8-425F-8390-38944D6487D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731761" y="3680968"/>
            <a:ext cx="487722" cy="487722"/>
          </a:xfrm>
          <a:prstGeom prst="rect">
            <a:avLst/>
          </a:prstGeom>
        </p:spPr>
      </p:pic>
      <p:sp>
        <p:nvSpPr>
          <p:cNvPr id="112" name="四角形: 角を丸くする 111">
            <a:extLst>
              <a:ext uri="{FF2B5EF4-FFF2-40B4-BE49-F238E27FC236}">
                <a16:creationId xmlns:a16="http://schemas.microsoft.com/office/drawing/2014/main" id="{FBBD2862-631C-474F-94DA-0F3CC04F1B61}"/>
              </a:ext>
            </a:extLst>
          </p:cNvPr>
          <p:cNvSpPr/>
          <p:nvPr/>
        </p:nvSpPr>
        <p:spPr>
          <a:xfrm>
            <a:off x="7208110" y="7748326"/>
            <a:ext cx="3889055" cy="249936"/>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ゲームモード</a:t>
            </a:r>
            <a:r>
              <a:rPr lang="en-US" altLang="ja-JP" sz="1200" dirty="0">
                <a:latin typeface="HGP創英角ｺﾞｼｯｸUB" panose="020B0900000000000000" pitchFamily="50" charset="-128"/>
                <a:ea typeface="HGP創英角ｺﾞｼｯｸUB" panose="020B0900000000000000" pitchFamily="50" charset="-128"/>
              </a:rPr>
              <a:t>/</a:t>
            </a:r>
            <a:r>
              <a:rPr lang="ja-JP" altLang="en-US" sz="1200" dirty="0">
                <a:latin typeface="HGP創英角ｺﾞｼｯｸUB" panose="020B0900000000000000" pitchFamily="50" charset="-128"/>
                <a:ea typeface="HGP創英角ｺﾞｼｯｸUB" panose="020B0900000000000000" pitchFamily="50" charset="-128"/>
              </a:rPr>
              <a:t>ステージクリアモード</a:t>
            </a:r>
          </a:p>
        </p:txBody>
      </p:sp>
      <p:sp>
        <p:nvSpPr>
          <p:cNvPr id="115" name="正方形/長方形 114">
            <a:extLst>
              <a:ext uri="{FF2B5EF4-FFF2-40B4-BE49-F238E27FC236}">
                <a16:creationId xmlns:a16="http://schemas.microsoft.com/office/drawing/2014/main" id="{B5D8722A-98F7-4731-96B6-8DDF3608AED5}"/>
              </a:ext>
            </a:extLst>
          </p:cNvPr>
          <p:cNvSpPr/>
          <p:nvPr/>
        </p:nvSpPr>
        <p:spPr>
          <a:xfrm>
            <a:off x="7202389" y="7981141"/>
            <a:ext cx="6969036" cy="577081"/>
          </a:xfrm>
          <a:prstGeom prst="rect">
            <a:avLst/>
          </a:prstGeom>
        </p:spPr>
        <p:txBody>
          <a:bodyPr wrap="square">
            <a:spAutoFit/>
          </a:bodyPr>
          <a:lstStyle/>
          <a:p>
            <a:r>
              <a:rPr lang="ja-JP" altLang="en-US" sz="1050" dirty="0">
                <a:latin typeface="HGP創英角ｺﾞｼｯｸUB" panose="020B0900000000000000" pitchFamily="50" charset="-128"/>
                <a:ea typeface="HGP創英角ｺﾞｼｯｸUB" panose="020B0900000000000000" pitchFamily="50" charset="-128"/>
              </a:rPr>
              <a:t>「しりとりで</a:t>
            </a:r>
            <a:r>
              <a:rPr lang="en-US" altLang="ja-JP" sz="1050" dirty="0">
                <a:latin typeface="HGP創英角ｺﾞｼｯｸUB" panose="020B0900000000000000" pitchFamily="50" charset="-128"/>
                <a:ea typeface="HGP創英角ｺﾞｼｯｸUB" panose="020B0900000000000000" pitchFamily="50" charset="-128"/>
              </a:rPr>
              <a:t>3</a:t>
            </a:r>
            <a:r>
              <a:rPr lang="ja-JP" altLang="en-US" sz="1050" dirty="0">
                <a:latin typeface="HGP創英角ｺﾞｼｯｸUB" panose="020B0900000000000000" pitchFamily="50" charset="-128"/>
                <a:ea typeface="HGP創英角ｺﾞｼｯｸUB" panose="020B0900000000000000" pitchFamily="50" charset="-128"/>
              </a:rPr>
              <a:t>単語をつなげろ！」や「</a:t>
            </a:r>
            <a:r>
              <a:rPr lang="en-US" altLang="ja-JP" sz="1050" dirty="0">
                <a:latin typeface="HGP創英角ｺﾞｼｯｸUB" panose="020B0900000000000000" pitchFamily="50" charset="-128"/>
                <a:ea typeface="HGP創英角ｺﾞｼｯｸUB" panose="020B0900000000000000" pitchFamily="50" charset="-128"/>
              </a:rPr>
              <a:t>”</a:t>
            </a:r>
            <a:r>
              <a:rPr lang="ja-JP" altLang="en-US" sz="1050" dirty="0">
                <a:latin typeface="HGP創英角ｺﾞｼｯｸUB" panose="020B0900000000000000" pitchFamily="50" charset="-128"/>
                <a:ea typeface="HGP創英角ｺﾞｼｯｸUB" panose="020B0900000000000000" pitchFamily="50" charset="-128"/>
              </a:rPr>
              <a:t>〇〇〇える</a:t>
            </a:r>
            <a:r>
              <a:rPr lang="en-US" altLang="ja-JP" sz="1050" dirty="0">
                <a:latin typeface="HGP創英角ｺﾞｼｯｸUB" panose="020B0900000000000000" pitchFamily="50" charset="-128"/>
                <a:ea typeface="HGP創英角ｺﾞｼｯｸUB" panose="020B0900000000000000" pitchFamily="50" charset="-128"/>
              </a:rPr>
              <a:t>”</a:t>
            </a:r>
            <a:r>
              <a:rPr lang="ja-JP" altLang="en-US" sz="1050" dirty="0">
                <a:latin typeface="HGP創英角ｺﾞｼｯｸUB" panose="020B0900000000000000" pitchFamily="50" charset="-128"/>
                <a:ea typeface="HGP創英角ｺﾞｼｯｸUB" panose="020B0900000000000000" pitchFamily="50" charset="-128"/>
              </a:rPr>
              <a:t>を満たす言葉を</a:t>
            </a:r>
            <a:r>
              <a:rPr lang="en-US" altLang="ja-JP" sz="1050" dirty="0">
                <a:latin typeface="HGP創英角ｺﾞｼｯｸUB" panose="020B0900000000000000" pitchFamily="50" charset="-128"/>
                <a:ea typeface="HGP創英角ｺﾞｼｯｸUB" panose="020B0900000000000000" pitchFamily="50" charset="-128"/>
              </a:rPr>
              <a:t>5</a:t>
            </a:r>
            <a:r>
              <a:rPr lang="ja-JP" altLang="en-US" sz="1050" dirty="0">
                <a:latin typeface="HGP創英角ｺﾞｼｯｸUB" panose="020B0900000000000000" pitchFamily="50" charset="-128"/>
                <a:ea typeface="HGP創英角ｺﾞｼｯｸUB" panose="020B0900000000000000" pitchFamily="50" charset="-128"/>
              </a:rPr>
              <a:t>つ作れ！」など様々なミッションが設けられたステージを</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攻略するモードです．ノーミスでクリアしたり特別な制限時間内でクリア</a:t>
            </a:r>
            <a:r>
              <a:rPr lang="ja-JP" altLang="en-US" sz="1050">
                <a:latin typeface="HGP創英角ｺﾞｼｯｸUB" panose="020B0900000000000000" pitchFamily="50" charset="-128"/>
                <a:ea typeface="HGP創英角ｺﾞｼｯｸUB" panose="020B0900000000000000" pitchFamily="50" charset="-128"/>
              </a:rPr>
              <a:t>したりすることで，</a:t>
            </a:r>
            <a:r>
              <a:rPr lang="en-US" altLang="ja-JP" sz="1050" dirty="0">
                <a:latin typeface="HGP創英角ｺﾞｼｯｸUB" panose="020B0900000000000000" pitchFamily="50" charset="-128"/>
                <a:ea typeface="HGP創英角ｺﾞｼｯｸUB" panose="020B0900000000000000" pitchFamily="50" charset="-128"/>
              </a:rPr>
              <a:t>1</a:t>
            </a:r>
            <a:r>
              <a:rPr lang="ja-JP" altLang="en-US" sz="1050" dirty="0">
                <a:latin typeface="HGP創英角ｺﾞｼｯｸUB" panose="020B0900000000000000" pitchFamily="50" charset="-128"/>
                <a:ea typeface="HGP創英角ｺﾞｼｯｸUB" panose="020B0900000000000000" pitchFamily="50" charset="-128"/>
              </a:rPr>
              <a:t>ステージにつき最大</a:t>
            </a:r>
            <a:r>
              <a:rPr lang="en-US" altLang="ja-JP" sz="1050" dirty="0">
                <a:latin typeface="HGP創英角ｺﾞｼｯｸUB" panose="020B0900000000000000" pitchFamily="50" charset="-128"/>
                <a:ea typeface="HGP創英角ｺﾞｼｯｸUB" panose="020B0900000000000000" pitchFamily="50" charset="-128"/>
              </a:rPr>
              <a:t>3</a:t>
            </a:r>
            <a:r>
              <a:rPr lang="ja-JP" altLang="en-US" sz="1050" dirty="0">
                <a:latin typeface="HGP創英角ｺﾞｼｯｸUB" panose="020B0900000000000000" pitchFamily="50" charset="-128"/>
                <a:ea typeface="HGP創英角ｺﾞｼｯｸUB" panose="020B0900000000000000" pitchFamily="50" charset="-128"/>
              </a:rPr>
              <a:t>つの勲章が</a:t>
            </a:r>
            <a:endParaRPr lang="en-US" altLang="ja-JP" sz="1050" dirty="0">
              <a:latin typeface="HGP創英角ｺﾞｼｯｸUB" panose="020B0900000000000000" pitchFamily="50" charset="-128"/>
              <a:ea typeface="HGP創英角ｺﾞｼｯｸUB" panose="020B0900000000000000" pitchFamily="50" charset="-128"/>
            </a:endParaRPr>
          </a:p>
          <a:p>
            <a:r>
              <a:rPr lang="ja-JP" altLang="en-US" sz="1050" dirty="0">
                <a:latin typeface="HGP創英角ｺﾞｼｯｸUB" panose="020B0900000000000000" pitchFamily="50" charset="-128"/>
                <a:ea typeface="HGP創英角ｺﾞｼｯｸUB" panose="020B0900000000000000" pitchFamily="50" charset="-128"/>
              </a:rPr>
              <a:t>ゲットできます．これらをすべてのステージでコンプリートすることが，このモードの最終目標となります．</a:t>
            </a:r>
            <a:endParaRPr lang="en-US" altLang="ja-JP" sz="1050" dirty="0">
              <a:latin typeface="HGP創英角ｺﾞｼｯｸUB" panose="020B0900000000000000" pitchFamily="50" charset="-128"/>
              <a:ea typeface="HGP創英角ｺﾞｼｯｸUB" panose="020B0900000000000000" pitchFamily="50" charset="-128"/>
            </a:endParaRPr>
          </a:p>
        </p:txBody>
      </p:sp>
      <p:pic>
        <p:nvPicPr>
          <p:cNvPr id="2" name="図 1">
            <a:extLst>
              <a:ext uri="{FF2B5EF4-FFF2-40B4-BE49-F238E27FC236}">
                <a16:creationId xmlns:a16="http://schemas.microsoft.com/office/drawing/2014/main" id="{1C852B28-C5F5-4314-8EBE-79D92AD9EB61}"/>
              </a:ext>
            </a:extLst>
          </p:cNvPr>
          <p:cNvPicPr>
            <a:picLocks noChangeAspect="1"/>
          </p:cNvPicPr>
          <p:nvPr/>
        </p:nvPicPr>
        <p:blipFill>
          <a:blip r:embed="rId28"/>
          <a:stretch>
            <a:fillRect/>
          </a:stretch>
        </p:blipFill>
        <p:spPr>
          <a:xfrm>
            <a:off x="12458437" y="8648539"/>
            <a:ext cx="1703623" cy="960088"/>
          </a:xfrm>
          <a:prstGeom prst="rect">
            <a:avLst/>
          </a:prstGeom>
        </p:spPr>
      </p:pic>
      <p:pic>
        <p:nvPicPr>
          <p:cNvPr id="3" name="図 2">
            <a:extLst>
              <a:ext uri="{FF2B5EF4-FFF2-40B4-BE49-F238E27FC236}">
                <a16:creationId xmlns:a16="http://schemas.microsoft.com/office/drawing/2014/main" id="{500A4FCD-A86F-4D5E-BFC4-132EF962520E}"/>
              </a:ext>
            </a:extLst>
          </p:cNvPr>
          <p:cNvPicPr>
            <a:picLocks noChangeAspect="1"/>
          </p:cNvPicPr>
          <p:nvPr/>
        </p:nvPicPr>
        <p:blipFill>
          <a:blip r:embed="rId29"/>
          <a:stretch>
            <a:fillRect/>
          </a:stretch>
        </p:blipFill>
        <p:spPr>
          <a:xfrm>
            <a:off x="10660399" y="8651272"/>
            <a:ext cx="1703623" cy="957355"/>
          </a:xfrm>
          <a:prstGeom prst="rect">
            <a:avLst/>
          </a:prstGeom>
        </p:spPr>
      </p:pic>
      <p:pic>
        <p:nvPicPr>
          <p:cNvPr id="4" name="図 3">
            <a:extLst>
              <a:ext uri="{FF2B5EF4-FFF2-40B4-BE49-F238E27FC236}">
                <a16:creationId xmlns:a16="http://schemas.microsoft.com/office/drawing/2014/main" id="{7344ECCA-A455-4DC1-9D6C-6CBBA5AF2B95}"/>
              </a:ext>
            </a:extLst>
          </p:cNvPr>
          <p:cNvPicPr>
            <a:picLocks noChangeAspect="1"/>
          </p:cNvPicPr>
          <p:nvPr/>
        </p:nvPicPr>
        <p:blipFill>
          <a:blip r:embed="rId30"/>
          <a:stretch>
            <a:fillRect/>
          </a:stretch>
        </p:blipFill>
        <p:spPr>
          <a:xfrm>
            <a:off x="8862362" y="8658075"/>
            <a:ext cx="1703623" cy="956289"/>
          </a:xfrm>
          <a:prstGeom prst="rect">
            <a:avLst/>
          </a:prstGeom>
        </p:spPr>
      </p:pic>
      <p:pic>
        <p:nvPicPr>
          <p:cNvPr id="8" name="図 7">
            <a:extLst>
              <a:ext uri="{FF2B5EF4-FFF2-40B4-BE49-F238E27FC236}">
                <a16:creationId xmlns:a16="http://schemas.microsoft.com/office/drawing/2014/main" id="{5C065987-C65A-462C-ADCA-61D123A82513}"/>
              </a:ext>
            </a:extLst>
          </p:cNvPr>
          <p:cNvPicPr>
            <a:picLocks noChangeAspect="1"/>
          </p:cNvPicPr>
          <p:nvPr/>
        </p:nvPicPr>
        <p:blipFill>
          <a:blip r:embed="rId31"/>
          <a:stretch>
            <a:fillRect/>
          </a:stretch>
        </p:blipFill>
        <p:spPr>
          <a:xfrm>
            <a:off x="7162583" y="8658075"/>
            <a:ext cx="1705273" cy="954953"/>
          </a:xfrm>
          <a:prstGeom prst="rect">
            <a:avLst/>
          </a:prstGeom>
        </p:spPr>
      </p:pic>
      <p:pic>
        <p:nvPicPr>
          <p:cNvPr id="10" name="図 9">
            <a:extLst>
              <a:ext uri="{FF2B5EF4-FFF2-40B4-BE49-F238E27FC236}">
                <a16:creationId xmlns:a16="http://schemas.microsoft.com/office/drawing/2014/main" id="{27D3A4EF-B361-4D53-9B3A-1E23692F538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230563" y="6769142"/>
            <a:ext cx="1495239" cy="875675"/>
          </a:xfrm>
          <a:prstGeom prst="rect">
            <a:avLst/>
          </a:prstGeom>
        </p:spPr>
      </p:pic>
      <p:pic>
        <p:nvPicPr>
          <p:cNvPr id="12" name="図 11">
            <a:extLst>
              <a:ext uri="{FF2B5EF4-FFF2-40B4-BE49-F238E27FC236}">
                <a16:creationId xmlns:a16="http://schemas.microsoft.com/office/drawing/2014/main" id="{89D5A786-F6FB-44CE-A36A-FBEE56C11B3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945641" y="6765372"/>
            <a:ext cx="1495239" cy="875675"/>
          </a:xfrm>
          <a:prstGeom prst="rect">
            <a:avLst/>
          </a:prstGeom>
        </p:spPr>
      </p:pic>
      <p:pic>
        <p:nvPicPr>
          <p:cNvPr id="16" name="図 15">
            <a:extLst>
              <a:ext uri="{FF2B5EF4-FFF2-40B4-BE49-F238E27FC236}">
                <a16:creationId xmlns:a16="http://schemas.microsoft.com/office/drawing/2014/main" id="{0004FB5C-1754-442C-B320-074F36A52CD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741839" y="6772543"/>
            <a:ext cx="1495239" cy="875675"/>
          </a:xfrm>
          <a:prstGeom prst="rect">
            <a:avLst/>
          </a:prstGeom>
        </p:spPr>
      </p:pic>
      <p:pic>
        <p:nvPicPr>
          <p:cNvPr id="25" name="図 24">
            <a:extLst>
              <a:ext uri="{FF2B5EF4-FFF2-40B4-BE49-F238E27FC236}">
                <a16:creationId xmlns:a16="http://schemas.microsoft.com/office/drawing/2014/main" id="{ACAD6C5C-80E8-443B-BF5F-64182CA18A7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2455636" y="6770239"/>
            <a:ext cx="1495239" cy="875675"/>
          </a:xfrm>
          <a:prstGeom prst="rect">
            <a:avLst/>
          </a:prstGeom>
        </p:spPr>
      </p:pic>
      <p:sp>
        <p:nvSpPr>
          <p:cNvPr id="121" name="矢印: 右 120">
            <a:extLst>
              <a:ext uri="{FF2B5EF4-FFF2-40B4-BE49-F238E27FC236}">
                <a16:creationId xmlns:a16="http://schemas.microsoft.com/office/drawing/2014/main" id="{50FD904A-C9CF-4022-B0F1-0125F19F9D76}"/>
              </a:ext>
            </a:extLst>
          </p:cNvPr>
          <p:cNvSpPr/>
          <p:nvPr/>
        </p:nvSpPr>
        <p:spPr>
          <a:xfrm>
            <a:off x="12294471" y="7132535"/>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2" name="矢印: 右 121">
            <a:extLst>
              <a:ext uri="{FF2B5EF4-FFF2-40B4-BE49-F238E27FC236}">
                <a16:creationId xmlns:a16="http://schemas.microsoft.com/office/drawing/2014/main" id="{21AD0756-0EFA-4F36-A6DC-CCEE7488C74E}"/>
              </a:ext>
            </a:extLst>
          </p:cNvPr>
          <p:cNvSpPr/>
          <p:nvPr/>
        </p:nvSpPr>
        <p:spPr>
          <a:xfrm>
            <a:off x="8764538" y="7145686"/>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36" name="図 35">
            <a:extLst>
              <a:ext uri="{FF2B5EF4-FFF2-40B4-BE49-F238E27FC236}">
                <a16:creationId xmlns:a16="http://schemas.microsoft.com/office/drawing/2014/main" id="{46A418F5-261B-4B27-B773-FD1372C096A7}"/>
              </a:ext>
            </a:extLst>
          </p:cNvPr>
          <p:cNvPicPr>
            <a:picLocks noChangeAspect="1"/>
          </p:cNvPicPr>
          <p:nvPr/>
        </p:nvPicPr>
        <p:blipFill>
          <a:blip r:embed="rId36"/>
          <a:stretch>
            <a:fillRect/>
          </a:stretch>
        </p:blipFill>
        <p:spPr>
          <a:xfrm>
            <a:off x="10162518" y="6635717"/>
            <a:ext cx="421765" cy="405543"/>
          </a:xfrm>
          <a:prstGeom prst="rect">
            <a:avLst/>
          </a:prstGeom>
        </p:spPr>
      </p:pic>
      <p:pic>
        <p:nvPicPr>
          <p:cNvPr id="44" name="図 43">
            <a:extLst>
              <a:ext uri="{FF2B5EF4-FFF2-40B4-BE49-F238E27FC236}">
                <a16:creationId xmlns:a16="http://schemas.microsoft.com/office/drawing/2014/main" id="{9180F107-9989-4E78-AE5F-55FA0104FC4A}"/>
              </a:ext>
            </a:extLst>
          </p:cNvPr>
          <p:cNvPicPr>
            <a:picLocks noChangeAspect="1"/>
          </p:cNvPicPr>
          <p:nvPr/>
        </p:nvPicPr>
        <p:blipFill>
          <a:blip r:embed="rId37"/>
          <a:stretch>
            <a:fillRect/>
          </a:stretch>
        </p:blipFill>
        <p:spPr>
          <a:xfrm>
            <a:off x="13580196" y="6630775"/>
            <a:ext cx="405543" cy="405543"/>
          </a:xfrm>
          <a:prstGeom prst="rect">
            <a:avLst/>
          </a:prstGeom>
        </p:spPr>
      </p:pic>
      <p:sp>
        <p:nvSpPr>
          <p:cNvPr id="130" name="正方形/長方形 129">
            <a:extLst>
              <a:ext uri="{FF2B5EF4-FFF2-40B4-BE49-F238E27FC236}">
                <a16:creationId xmlns:a16="http://schemas.microsoft.com/office/drawing/2014/main" id="{90CC8B0B-5B6F-4E45-AA31-BA93767259B3}"/>
              </a:ext>
            </a:extLst>
          </p:cNvPr>
          <p:cNvSpPr/>
          <p:nvPr/>
        </p:nvSpPr>
        <p:spPr>
          <a:xfrm>
            <a:off x="14131485" y="15761"/>
            <a:ext cx="211464" cy="253916"/>
          </a:xfrm>
          <a:prstGeom prst="rect">
            <a:avLst/>
          </a:prstGeom>
        </p:spPr>
        <p:txBody>
          <a:bodyPr wrap="square">
            <a:spAutoFit/>
          </a:bodyPr>
          <a:lstStyle/>
          <a:p>
            <a:r>
              <a:rPr lang="en-US" altLang="ja-JP" sz="1050" dirty="0">
                <a:solidFill>
                  <a:srgbClr val="C00000"/>
                </a:solidFill>
                <a:latin typeface="HGP創英角ｺﾞｼｯｸUB" panose="020B0900000000000000" pitchFamily="50" charset="-128"/>
                <a:ea typeface="HGP創英角ｺﾞｼｯｸUB" panose="020B0900000000000000" pitchFamily="50" charset="-128"/>
              </a:rPr>
              <a:t>1</a:t>
            </a:r>
          </a:p>
        </p:txBody>
      </p:sp>
    </p:spTree>
    <p:extLst>
      <p:ext uri="{BB962C8B-B14F-4D97-AF65-F5344CB8AC3E}">
        <p14:creationId xmlns:p14="http://schemas.microsoft.com/office/powerpoint/2010/main" val="202783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068DCDF-F029-44C2-80CD-F055E26DBC80}"/>
              </a:ext>
            </a:extLst>
          </p:cNvPr>
          <p:cNvSpPr txBox="1"/>
          <p:nvPr/>
        </p:nvSpPr>
        <p:spPr>
          <a:xfrm>
            <a:off x="22647" y="140715"/>
            <a:ext cx="4293616" cy="584775"/>
          </a:xfrm>
          <a:prstGeom prst="rect">
            <a:avLst/>
          </a:prstGeom>
          <a:noFill/>
        </p:spPr>
        <p:txBody>
          <a:bodyPr wrap="square" rtlCol="0">
            <a:spAutoFit/>
          </a:bodyPr>
          <a:lstStyle/>
          <a:p>
            <a:pPr algn="r"/>
            <a:r>
              <a:rPr kumimoji="1" lang="ja-JP" altLang="en-US" dirty="0">
                <a:latin typeface="HGP創英角ｺﾞｼｯｸUB" panose="020B0900000000000000" pitchFamily="50" charset="-128"/>
                <a:ea typeface="HGP創英角ｺﾞｼｯｸUB" panose="020B0900000000000000" pitchFamily="50" charset="-128"/>
              </a:rPr>
              <a:t>語彙力系シューティングゲーム「</a:t>
            </a:r>
            <a:r>
              <a:rPr kumimoji="1" lang="ja-JP" altLang="en-US" dirty="0">
                <a:solidFill>
                  <a:schemeClr val="accent2"/>
                </a:solidFill>
                <a:latin typeface="HGP創英角ｺﾞｼｯｸUB" panose="020B0900000000000000" pitchFamily="50" charset="-128"/>
                <a:ea typeface="HGP創英角ｺﾞｼｯｸUB" panose="020B0900000000000000" pitchFamily="50" charset="-128"/>
              </a:rPr>
              <a:t>ごいぱち</a:t>
            </a:r>
            <a:r>
              <a:rPr kumimoji="1" lang="ja-JP" altLang="en-US" dirty="0">
                <a:latin typeface="HGP創英角ｺﾞｼｯｸUB" panose="020B0900000000000000" pitchFamily="50" charset="-128"/>
                <a:ea typeface="HGP創英角ｺﾞｼｯｸUB" panose="020B0900000000000000" pitchFamily="50" charset="-128"/>
              </a:rPr>
              <a:t>」</a:t>
            </a:r>
            <a:endParaRPr kumimoji="1" lang="en-US" altLang="ja-JP" dirty="0">
              <a:latin typeface="HGP創英角ｺﾞｼｯｸUB" panose="020B0900000000000000" pitchFamily="50" charset="-128"/>
              <a:ea typeface="HGP創英角ｺﾞｼｯｸUB" panose="020B0900000000000000" pitchFamily="50" charset="-128"/>
            </a:endParaRPr>
          </a:p>
          <a:p>
            <a:pPr algn="r"/>
            <a:r>
              <a:rPr kumimoji="1" lang="en-US" altLang="ja-JP" sz="1400" dirty="0">
                <a:latin typeface="HGP創英角ｺﾞｼｯｸUB" panose="020B0900000000000000" pitchFamily="50" charset="-128"/>
                <a:ea typeface="HGP創英角ｺﾞｼｯｸUB" panose="020B0900000000000000" pitchFamily="50" charset="-128"/>
              </a:rPr>
              <a:t>By Tomoki </a:t>
            </a:r>
            <a:r>
              <a:rPr kumimoji="1" lang="en-US" altLang="ja-JP" sz="1400" dirty="0" err="1">
                <a:latin typeface="HGP創英角ｺﾞｼｯｸUB" panose="020B0900000000000000" pitchFamily="50" charset="-128"/>
                <a:ea typeface="HGP創英角ｺﾞｼｯｸUB" panose="020B0900000000000000" pitchFamily="50" charset="-128"/>
              </a:rPr>
              <a:t>Koyake</a:t>
            </a:r>
            <a:r>
              <a:rPr kumimoji="1" lang="ja-JP" altLang="en-US" sz="1400" dirty="0">
                <a:latin typeface="HGP創英角ｺﾞｼｯｸUB" panose="020B0900000000000000" pitchFamily="50" charset="-128"/>
                <a:ea typeface="HGP創英角ｺﾞｼｯｸUB" panose="020B0900000000000000" pitchFamily="50" charset="-128"/>
              </a:rPr>
              <a:t>　</a:t>
            </a:r>
          </a:p>
        </p:txBody>
      </p:sp>
      <p:pic>
        <p:nvPicPr>
          <p:cNvPr id="7" name="図 6">
            <a:extLst>
              <a:ext uri="{FF2B5EF4-FFF2-40B4-BE49-F238E27FC236}">
                <a16:creationId xmlns:a16="http://schemas.microsoft.com/office/drawing/2014/main" id="{D4C4DC70-15D7-40DB-B947-546B4715ABFA}"/>
              </a:ext>
            </a:extLst>
          </p:cNvPr>
          <p:cNvPicPr>
            <a:picLocks noChangeAspect="1"/>
          </p:cNvPicPr>
          <p:nvPr/>
        </p:nvPicPr>
        <p:blipFill>
          <a:blip r:embed="rId2"/>
          <a:stretch>
            <a:fillRect/>
          </a:stretch>
        </p:blipFill>
        <p:spPr>
          <a:xfrm>
            <a:off x="4538259" y="140711"/>
            <a:ext cx="2183314" cy="784343"/>
          </a:xfrm>
          <a:prstGeom prst="rect">
            <a:avLst/>
          </a:prstGeom>
        </p:spPr>
      </p:pic>
      <p:sp>
        <p:nvSpPr>
          <p:cNvPr id="23" name="四角形: 角を丸くする 22">
            <a:extLst>
              <a:ext uri="{FF2B5EF4-FFF2-40B4-BE49-F238E27FC236}">
                <a16:creationId xmlns:a16="http://schemas.microsoft.com/office/drawing/2014/main" id="{F3591F34-E9A7-4F76-827F-BB651B5208BF}"/>
              </a:ext>
            </a:extLst>
          </p:cNvPr>
          <p:cNvSpPr/>
          <p:nvPr/>
        </p:nvSpPr>
        <p:spPr>
          <a:xfrm rot="10800000">
            <a:off x="427215" y="695967"/>
            <a:ext cx="4111051" cy="45719"/>
          </a:xfrm>
          <a:prstGeom prst="roundRect">
            <a:avLst/>
          </a:prstGeom>
          <a:gradFill flip="none" rotWithShape="1">
            <a:gsLst>
              <a:gs pos="73000">
                <a:srgbClr val="FF7E09"/>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200" dirty="0">
              <a:latin typeface="HGP創英角ｺﾞｼｯｸUB" panose="020B0900000000000000" pitchFamily="50" charset="-128"/>
              <a:ea typeface="HGP創英角ｺﾞｼｯｸUB" panose="020B0900000000000000" pitchFamily="50" charset="-128"/>
            </a:endParaRPr>
          </a:p>
        </p:txBody>
      </p:sp>
      <p:cxnSp>
        <p:nvCxnSpPr>
          <p:cNvPr id="116" name="直線コネクタ 115">
            <a:extLst>
              <a:ext uri="{FF2B5EF4-FFF2-40B4-BE49-F238E27FC236}">
                <a16:creationId xmlns:a16="http://schemas.microsoft.com/office/drawing/2014/main" id="{36906B93-9B7E-454E-8D08-01CAD3D532EB}"/>
              </a:ext>
            </a:extLst>
          </p:cNvPr>
          <p:cNvCxnSpPr>
            <a:cxnSpLocks/>
          </p:cNvCxnSpPr>
          <p:nvPr/>
        </p:nvCxnSpPr>
        <p:spPr>
          <a:xfrm>
            <a:off x="7079084" y="140711"/>
            <a:ext cx="0" cy="10735809"/>
          </a:xfrm>
          <a:prstGeom prst="line">
            <a:avLst/>
          </a:prstGeom>
          <a:ln>
            <a:solidFill>
              <a:srgbClr val="FFD797"/>
            </a:solidFill>
          </a:ln>
        </p:spPr>
        <p:style>
          <a:lnRef idx="1">
            <a:schemeClr val="accent1"/>
          </a:lnRef>
          <a:fillRef idx="0">
            <a:schemeClr val="accent1"/>
          </a:fillRef>
          <a:effectRef idx="0">
            <a:schemeClr val="accent1"/>
          </a:effectRef>
          <a:fontRef idx="minor">
            <a:schemeClr val="tx1"/>
          </a:fontRef>
        </p:style>
      </p:cxnSp>
      <p:sp>
        <p:nvSpPr>
          <p:cNvPr id="120" name="四角形: 角を丸くする 119">
            <a:extLst>
              <a:ext uri="{FF2B5EF4-FFF2-40B4-BE49-F238E27FC236}">
                <a16:creationId xmlns:a16="http://schemas.microsoft.com/office/drawing/2014/main" id="{7E3D29D9-2C25-452C-AA8A-031098844B58}"/>
              </a:ext>
            </a:extLst>
          </p:cNvPr>
          <p:cNvSpPr/>
          <p:nvPr/>
        </p:nvSpPr>
        <p:spPr>
          <a:xfrm>
            <a:off x="170733" y="925054"/>
            <a:ext cx="3889055" cy="249936"/>
          </a:xfrm>
          <a:prstGeom prst="roundRect">
            <a:avLst/>
          </a:prstGeom>
          <a:gradFill flip="none" rotWithShape="1">
            <a:gsLst>
              <a:gs pos="73000">
                <a:srgbClr val="FF7E09"/>
              </a:gs>
              <a:gs pos="100000">
                <a:schemeClr val="accent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dirty="0">
                <a:latin typeface="HGP創英角ｺﾞｼｯｸUB" panose="020B0900000000000000" pitchFamily="50" charset="-128"/>
                <a:ea typeface="HGP創英角ｺﾞｼｯｸUB" panose="020B0900000000000000" pitchFamily="50" charset="-128"/>
              </a:rPr>
              <a:t>ステージエディタについて</a:t>
            </a:r>
          </a:p>
        </p:txBody>
      </p:sp>
      <p:sp>
        <p:nvSpPr>
          <p:cNvPr id="130" name="正方形/長方形 129">
            <a:extLst>
              <a:ext uri="{FF2B5EF4-FFF2-40B4-BE49-F238E27FC236}">
                <a16:creationId xmlns:a16="http://schemas.microsoft.com/office/drawing/2014/main" id="{2A81D4BC-E38F-4507-AB58-DD30C599AB25}"/>
              </a:ext>
            </a:extLst>
          </p:cNvPr>
          <p:cNvSpPr/>
          <p:nvPr/>
        </p:nvSpPr>
        <p:spPr>
          <a:xfrm>
            <a:off x="14131485" y="15761"/>
            <a:ext cx="211464" cy="253916"/>
          </a:xfrm>
          <a:prstGeom prst="rect">
            <a:avLst/>
          </a:prstGeom>
        </p:spPr>
        <p:txBody>
          <a:bodyPr wrap="square">
            <a:spAutoFit/>
          </a:bodyPr>
          <a:lstStyle/>
          <a:p>
            <a:r>
              <a:rPr lang="en-US" altLang="ja-JP" sz="1050" dirty="0">
                <a:solidFill>
                  <a:srgbClr val="C00000"/>
                </a:solidFill>
                <a:latin typeface="HGP創英角ｺﾞｼｯｸUB" panose="020B0900000000000000" pitchFamily="50" charset="-128"/>
                <a:ea typeface="HGP創英角ｺﾞｼｯｸUB" panose="020B0900000000000000" pitchFamily="50" charset="-128"/>
              </a:rPr>
              <a:t>2</a:t>
            </a:r>
          </a:p>
        </p:txBody>
      </p:sp>
      <p:sp>
        <p:nvSpPr>
          <p:cNvPr id="136" name="正方形/長方形 135">
            <a:extLst>
              <a:ext uri="{FF2B5EF4-FFF2-40B4-BE49-F238E27FC236}">
                <a16:creationId xmlns:a16="http://schemas.microsoft.com/office/drawing/2014/main" id="{DA721124-BFE8-4D76-BE2E-4F20900B7CE7}"/>
              </a:ext>
            </a:extLst>
          </p:cNvPr>
          <p:cNvSpPr/>
          <p:nvPr/>
        </p:nvSpPr>
        <p:spPr>
          <a:xfrm>
            <a:off x="159996" y="1178857"/>
            <a:ext cx="6786059" cy="1200329"/>
          </a:xfrm>
          <a:prstGeom prst="rect">
            <a:avLst/>
          </a:prstGeom>
        </p:spPr>
        <p:txBody>
          <a:bodyPr wrap="square">
            <a:spAutoFit/>
          </a:bodyPr>
          <a:lstStyle/>
          <a:p>
            <a:r>
              <a:rPr lang="ja-JP" altLang="en-US" sz="1200" dirty="0">
                <a:latin typeface="HGP創英角ｺﾞｼｯｸUB" panose="020B0900000000000000" pitchFamily="50" charset="-128"/>
                <a:ea typeface="HGP創英角ｺﾞｼｯｸUB" panose="020B0900000000000000" pitchFamily="50" charset="-128"/>
              </a:rPr>
              <a:t>前頁で述べた通り，ステージクリアモードでは</a:t>
            </a:r>
            <a:r>
              <a:rPr lang="en-US" altLang="ja-JP" sz="1200" dirty="0">
                <a:latin typeface="HGP創英角ｺﾞｼｯｸUB" panose="020B0900000000000000" pitchFamily="50" charset="-128"/>
                <a:ea typeface="HGP創英角ｺﾞｼｯｸUB" panose="020B0900000000000000" pitchFamily="50" charset="-128"/>
              </a:rPr>
              <a:t>518</a:t>
            </a:r>
            <a:r>
              <a:rPr lang="ja-JP" altLang="en-US" sz="1200" dirty="0">
                <a:latin typeface="HGP創英角ｺﾞｼｯｸUB" panose="020B0900000000000000" pitchFamily="50" charset="-128"/>
                <a:ea typeface="HGP創英角ｺﾞｼｯｸUB" panose="020B0900000000000000" pitchFamily="50" charset="-128"/>
              </a:rPr>
              <a:t>ステージを実装する予定ですので，</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将来の作業量軽減を見越し，ステージを制作するツール（ステージエディタ）も併せて制作してみました．</a:t>
            </a:r>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ステージエディタではステージの構造や制限時間，作るべき単語の数やスロットの制限などを設定</a:t>
            </a:r>
            <a:endParaRPr lang="en-US" altLang="ja-JP" sz="1200" dirty="0">
              <a:latin typeface="HGP創英角ｺﾞｼｯｸUB" panose="020B0900000000000000" pitchFamily="50" charset="-128"/>
              <a:ea typeface="HGP創英角ｺﾞｼｯｸUB" panose="020B0900000000000000" pitchFamily="50" charset="-128"/>
            </a:endParaRPr>
          </a:p>
          <a:p>
            <a:r>
              <a:rPr lang="ja-JP" altLang="en-US" sz="1200" dirty="0">
                <a:latin typeface="HGP創英角ｺﾞｼｯｸUB" panose="020B0900000000000000" pitchFamily="50" charset="-128"/>
                <a:ea typeface="HGP創英角ｺﾞｼｯｸUB" panose="020B0900000000000000" pitchFamily="50" charset="-128"/>
              </a:rPr>
              <a:t>することができます．</a:t>
            </a:r>
            <a:endParaRPr lang="en-US" altLang="ja-JP" sz="1200" dirty="0">
              <a:latin typeface="HGP創英角ｺﾞｼｯｸUB" panose="020B0900000000000000" pitchFamily="50" charset="-128"/>
              <a:ea typeface="HGP創英角ｺﾞｼｯｸUB" panose="020B0900000000000000" pitchFamily="50" charset="-128"/>
            </a:endParaRPr>
          </a:p>
          <a:p>
            <a:endParaRPr lang="en-US" altLang="ja-JP" sz="1200" dirty="0">
              <a:latin typeface="HGP創英角ｺﾞｼｯｸUB" panose="020B0900000000000000" pitchFamily="50" charset="-128"/>
              <a:ea typeface="HGP創英角ｺﾞｼｯｸUB" panose="020B0900000000000000" pitchFamily="50" charset="-128"/>
            </a:endParaRPr>
          </a:p>
        </p:txBody>
      </p:sp>
      <p:pic>
        <p:nvPicPr>
          <p:cNvPr id="9" name="図 8">
            <a:extLst>
              <a:ext uri="{FF2B5EF4-FFF2-40B4-BE49-F238E27FC236}">
                <a16:creationId xmlns:a16="http://schemas.microsoft.com/office/drawing/2014/main" id="{77C84A83-3FCD-4466-8813-9B56F868FF9E}"/>
              </a:ext>
            </a:extLst>
          </p:cNvPr>
          <p:cNvPicPr>
            <a:picLocks noChangeAspect="1"/>
          </p:cNvPicPr>
          <p:nvPr/>
        </p:nvPicPr>
        <p:blipFill>
          <a:blip r:embed="rId3"/>
          <a:stretch>
            <a:fillRect/>
          </a:stretch>
        </p:blipFill>
        <p:spPr>
          <a:xfrm>
            <a:off x="539776" y="4532848"/>
            <a:ext cx="2707078" cy="1518399"/>
          </a:xfrm>
          <a:prstGeom prst="rect">
            <a:avLst/>
          </a:prstGeom>
        </p:spPr>
      </p:pic>
      <p:pic>
        <p:nvPicPr>
          <p:cNvPr id="11" name="図 10">
            <a:extLst>
              <a:ext uri="{FF2B5EF4-FFF2-40B4-BE49-F238E27FC236}">
                <a16:creationId xmlns:a16="http://schemas.microsoft.com/office/drawing/2014/main" id="{F69A4D21-34C2-4C3A-A578-6A83E14E5738}"/>
              </a:ext>
            </a:extLst>
          </p:cNvPr>
          <p:cNvPicPr>
            <a:picLocks noChangeAspect="1"/>
          </p:cNvPicPr>
          <p:nvPr/>
        </p:nvPicPr>
        <p:blipFill>
          <a:blip r:embed="rId4"/>
          <a:stretch>
            <a:fillRect/>
          </a:stretch>
        </p:blipFill>
        <p:spPr>
          <a:xfrm>
            <a:off x="549165" y="2632989"/>
            <a:ext cx="2697689" cy="1516711"/>
          </a:xfrm>
          <a:prstGeom prst="rect">
            <a:avLst/>
          </a:prstGeom>
        </p:spPr>
      </p:pic>
      <p:pic>
        <p:nvPicPr>
          <p:cNvPr id="13" name="図 12">
            <a:extLst>
              <a:ext uri="{FF2B5EF4-FFF2-40B4-BE49-F238E27FC236}">
                <a16:creationId xmlns:a16="http://schemas.microsoft.com/office/drawing/2014/main" id="{DDD29343-46EF-41E8-B2AD-7E830F9E3A4C}"/>
              </a:ext>
            </a:extLst>
          </p:cNvPr>
          <p:cNvPicPr>
            <a:picLocks noChangeAspect="1"/>
          </p:cNvPicPr>
          <p:nvPr/>
        </p:nvPicPr>
        <p:blipFill>
          <a:blip r:embed="rId5"/>
          <a:stretch>
            <a:fillRect/>
          </a:stretch>
        </p:blipFill>
        <p:spPr>
          <a:xfrm>
            <a:off x="3553025" y="4534539"/>
            <a:ext cx="2698624" cy="1516708"/>
          </a:xfrm>
          <a:prstGeom prst="rect">
            <a:avLst/>
          </a:prstGeom>
        </p:spPr>
      </p:pic>
      <p:pic>
        <p:nvPicPr>
          <p:cNvPr id="14" name="図 13">
            <a:extLst>
              <a:ext uri="{FF2B5EF4-FFF2-40B4-BE49-F238E27FC236}">
                <a16:creationId xmlns:a16="http://schemas.microsoft.com/office/drawing/2014/main" id="{526290E7-1F08-48BB-B7DD-0CF7DF51BEC6}"/>
              </a:ext>
            </a:extLst>
          </p:cNvPr>
          <p:cNvPicPr>
            <a:picLocks noChangeAspect="1"/>
          </p:cNvPicPr>
          <p:nvPr/>
        </p:nvPicPr>
        <p:blipFill>
          <a:blip r:embed="rId6"/>
          <a:stretch>
            <a:fillRect/>
          </a:stretch>
        </p:blipFill>
        <p:spPr>
          <a:xfrm>
            <a:off x="3570148" y="2632989"/>
            <a:ext cx="2696002" cy="1518399"/>
          </a:xfrm>
          <a:prstGeom prst="rect">
            <a:avLst/>
          </a:prstGeom>
        </p:spPr>
      </p:pic>
      <p:sp>
        <p:nvSpPr>
          <p:cNvPr id="138" name="正方形/長方形 137">
            <a:extLst>
              <a:ext uri="{FF2B5EF4-FFF2-40B4-BE49-F238E27FC236}">
                <a16:creationId xmlns:a16="http://schemas.microsoft.com/office/drawing/2014/main" id="{23780994-30B9-4C5B-B6FF-585588DD9171}"/>
              </a:ext>
            </a:extLst>
          </p:cNvPr>
          <p:cNvSpPr/>
          <p:nvPr/>
        </p:nvSpPr>
        <p:spPr>
          <a:xfrm>
            <a:off x="1453344" y="4094134"/>
            <a:ext cx="1366860" cy="280064"/>
          </a:xfrm>
          <a:prstGeom prst="rect">
            <a:avLst/>
          </a:prstGeom>
        </p:spPr>
        <p:txBody>
          <a:bodyPr wrap="square">
            <a:spAutoFit/>
          </a:bodyPr>
          <a:lstStyle/>
          <a:p>
            <a:r>
              <a:rPr lang="ja-JP" altLang="en-US" sz="1200" dirty="0">
                <a:latin typeface="HGP創英角ｺﾞｼｯｸUB" panose="020B0900000000000000" pitchFamily="50" charset="-128"/>
                <a:ea typeface="HGP創英角ｺﾞｼｯｸUB" panose="020B0900000000000000" pitchFamily="50" charset="-128"/>
              </a:rPr>
              <a:t>エディタ画面</a:t>
            </a:r>
            <a:endParaRPr lang="en-US" altLang="ja-JP" sz="1200" dirty="0">
              <a:latin typeface="HGP創英角ｺﾞｼｯｸUB" panose="020B0900000000000000" pitchFamily="50" charset="-128"/>
              <a:ea typeface="HGP創英角ｺﾞｼｯｸUB" panose="020B0900000000000000" pitchFamily="50" charset="-128"/>
            </a:endParaRPr>
          </a:p>
        </p:txBody>
      </p:sp>
      <p:sp>
        <p:nvSpPr>
          <p:cNvPr id="140" name="正方形/長方形 139">
            <a:extLst>
              <a:ext uri="{FF2B5EF4-FFF2-40B4-BE49-F238E27FC236}">
                <a16:creationId xmlns:a16="http://schemas.microsoft.com/office/drawing/2014/main" id="{7FBB47AA-9244-40C1-AEAA-71739FFCE13F}"/>
              </a:ext>
            </a:extLst>
          </p:cNvPr>
          <p:cNvSpPr/>
          <p:nvPr/>
        </p:nvSpPr>
        <p:spPr>
          <a:xfrm>
            <a:off x="4459565" y="4094134"/>
            <a:ext cx="1366860" cy="280064"/>
          </a:xfrm>
          <a:prstGeom prst="rect">
            <a:avLst/>
          </a:prstGeom>
        </p:spPr>
        <p:txBody>
          <a:bodyPr wrap="square">
            <a:spAutoFit/>
          </a:bodyPr>
          <a:lstStyle/>
          <a:p>
            <a:r>
              <a:rPr lang="ja-JP" altLang="en-US" sz="1200" dirty="0">
                <a:latin typeface="HGP創英角ｺﾞｼｯｸUB" panose="020B0900000000000000" pitchFamily="50" charset="-128"/>
                <a:ea typeface="HGP創英角ｺﾞｼｯｸUB" panose="020B0900000000000000" pitchFamily="50" charset="-128"/>
              </a:rPr>
              <a:t>ゲーム画面</a:t>
            </a:r>
            <a:endParaRPr lang="en-US" altLang="ja-JP" sz="1200" dirty="0">
              <a:latin typeface="HGP創英角ｺﾞｼｯｸUB" panose="020B0900000000000000" pitchFamily="50" charset="-128"/>
              <a:ea typeface="HGP創英角ｺﾞｼｯｸUB" panose="020B0900000000000000" pitchFamily="50" charset="-128"/>
            </a:endParaRPr>
          </a:p>
        </p:txBody>
      </p:sp>
      <p:sp>
        <p:nvSpPr>
          <p:cNvPr id="141" name="矢印: 右 140">
            <a:extLst>
              <a:ext uri="{FF2B5EF4-FFF2-40B4-BE49-F238E27FC236}">
                <a16:creationId xmlns:a16="http://schemas.microsoft.com/office/drawing/2014/main" id="{0D00EDE2-A5A7-4141-9DEB-972541B5C3B3}"/>
              </a:ext>
            </a:extLst>
          </p:cNvPr>
          <p:cNvSpPr/>
          <p:nvPr/>
        </p:nvSpPr>
        <p:spPr>
          <a:xfrm>
            <a:off x="3338950" y="3372739"/>
            <a:ext cx="139102" cy="166555"/>
          </a:xfrm>
          <a:prstGeom prst="rightArrow">
            <a:avLst/>
          </a:prstGeom>
          <a:solidFill>
            <a:schemeClr val="accent2"/>
          </a:solidFill>
          <a:ln>
            <a:solidFill>
              <a:srgbClr val="A24D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77345675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495</TotalTime>
  <Words>974</Words>
  <Application>Microsoft Office PowerPoint</Application>
  <PresentationFormat>ユーザー設定</PresentationFormat>
  <Paragraphs>112</Paragraphs>
  <Slides>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vt:i4>
      </vt:variant>
    </vt:vector>
  </HeadingPairs>
  <TitlesOfParts>
    <vt:vector size="8" baseType="lpstr">
      <vt:lpstr>HGP創英角ｺﾞｼｯｸUB</vt:lpstr>
      <vt:lpstr>Arial</vt:lpstr>
      <vt:lpstr>Arial Black</vt:lpstr>
      <vt:lpstr>Calibri</vt:lpstr>
      <vt:lpstr>Calibri Light</vt:lpstr>
      <vt:lpstr>Office テーマ</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小宅 智貴</dc:creator>
  <cp:lastModifiedBy>小宅 智貴</cp:lastModifiedBy>
  <cp:revision>59</cp:revision>
  <dcterms:created xsi:type="dcterms:W3CDTF">2020-02-27T11:03:08Z</dcterms:created>
  <dcterms:modified xsi:type="dcterms:W3CDTF">2020-03-24T13:42:40Z</dcterms:modified>
</cp:coreProperties>
</file>